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310" r:id="rId2"/>
    <p:sldId id="325" r:id="rId3"/>
    <p:sldId id="326" r:id="rId4"/>
    <p:sldId id="327" r:id="rId5"/>
    <p:sldId id="330" r:id="rId6"/>
    <p:sldId id="328" r:id="rId7"/>
    <p:sldId id="322" r:id="rId8"/>
    <p:sldId id="329" r:id="rId9"/>
    <p:sldId id="331" r:id="rId10"/>
  </p:sldIdLst>
  <p:sldSz cx="9144000" cy="6858000" type="screen4x3"/>
  <p:notesSz cx="6888163" cy="9623425"/>
  <p:defaultTextStyle>
    <a:defPPr>
      <a:defRPr lang="en-US"/>
    </a:defPPr>
    <a:lvl1pPr algn="ctr" rtl="0" fontAlgn="base">
      <a:spcBef>
        <a:spcPct val="0"/>
      </a:spcBef>
      <a:spcAft>
        <a:spcPct val="0"/>
      </a:spcAft>
      <a:defRPr sz="3200" kern="1200">
        <a:solidFill>
          <a:srgbClr val="000066"/>
        </a:solidFill>
        <a:latin typeface="Times New Roman" pitchFamily="18" charset="0"/>
        <a:ea typeface="+mn-ea"/>
        <a:cs typeface="+mn-cs"/>
      </a:defRPr>
    </a:lvl1pPr>
    <a:lvl2pPr marL="457200" algn="ctr" rtl="0" fontAlgn="base">
      <a:spcBef>
        <a:spcPct val="0"/>
      </a:spcBef>
      <a:spcAft>
        <a:spcPct val="0"/>
      </a:spcAft>
      <a:defRPr sz="3200" kern="1200">
        <a:solidFill>
          <a:srgbClr val="000066"/>
        </a:solidFill>
        <a:latin typeface="Times New Roman" pitchFamily="18" charset="0"/>
        <a:ea typeface="+mn-ea"/>
        <a:cs typeface="+mn-cs"/>
      </a:defRPr>
    </a:lvl2pPr>
    <a:lvl3pPr marL="914400" algn="ctr" rtl="0" fontAlgn="base">
      <a:spcBef>
        <a:spcPct val="0"/>
      </a:spcBef>
      <a:spcAft>
        <a:spcPct val="0"/>
      </a:spcAft>
      <a:defRPr sz="3200" kern="1200">
        <a:solidFill>
          <a:srgbClr val="000066"/>
        </a:solidFill>
        <a:latin typeface="Times New Roman" pitchFamily="18" charset="0"/>
        <a:ea typeface="+mn-ea"/>
        <a:cs typeface="+mn-cs"/>
      </a:defRPr>
    </a:lvl3pPr>
    <a:lvl4pPr marL="1371600" algn="ctr" rtl="0" fontAlgn="base">
      <a:spcBef>
        <a:spcPct val="0"/>
      </a:spcBef>
      <a:spcAft>
        <a:spcPct val="0"/>
      </a:spcAft>
      <a:defRPr sz="3200" kern="1200">
        <a:solidFill>
          <a:srgbClr val="000066"/>
        </a:solidFill>
        <a:latin typeface="Times New Roman" pitchFamily="18" charset="0"/>
        <a:ea typeface="+mn-ea"/>
        <a:cs typeface="+mn-cs"/>
      </a:defRPr>
    </a:lvl4pPr>
    <a:lvl5pPr marL="1828800" algn="ctr" rtl="0" fontAlgn="base">
      <a:spcBef>
        <a:spcPct val="0"/>
      </a:spcBef>
      <a:spcAft>
        <a:spcPct val="0"/>
      </a:spcAft>
      <a:defRPr sz="3200" kern="1200">
        <a:solidFill>
          <a:srgbClr val="000066"/>
        </a:solidFill>
        <a:latin typeface="Times New Roman" pitchFamily="18" charset="0"/>
        <a:ea typeface="+mn-ea"/>
        <a:cs typeface="+mn-cs"/>
      </a:defRPr>
    </a:lvl5pPr>
    <a:lvl6pPr marL="2286000" algn="l" defTabSz="914400" rtl="0" eaLnBrk="1" latinLnBrk="0" hangingPunct="1">
      <a:defRPr sz="3200" kern="1200">
        <a:solidFill>
          <a:srgbClr val="000066"/>
        </a:solidFill>
        <a:latin typeface="Times New Roman" pitchFamily="18" charset="0"/>
        <a:ea typeface="+mn-ea"/>
        <a:cs typeface="+mn-cs"/>
      </a:defRPr>
    </a:lvl6pPr>
    <a:lvl7pPr marL="2743200" algn="l" defTabSz="914400" rtl="0" eaLnBrk="1" latinLnBrk="0" hangingPunct="1">
      <a:defRPr sz="3200" kern="1200">
        <a:solidFill>
          <a:srgbClr val="000066"/>
        </a:solidFill>
        <a:latin typeface="Times New Roman" pitchFamily="18" charset="0"/>
        <a:ea typeface="+mn-ea"/>
        <a:cs typeface="+mn-cs"/>
      </a:defRPr>
    </a:lvl7pPr>
    <a:lvl8pPr marL="3200400" algn="l" defTabSz="914400" rtl="0" eaLnBrk="1" latinLnBrk="0" hangingPunct="1">
      <a:defRPr sz="3200" kern="1200">
        <a:solidFill>
          <a:srgbClr val="000066"/>
        </a:solidFill>
        <a:latin typeface="Times New Roman" pitchFamily="18" charset="0"/>
        <a:ea typeface="+mn-ea"/>
        <a:cs typeface="+mn-cs"/>
      </a:defRPr>
    </a:lvl8pPr>
    <a:lvl9pPr marL="3657600" algn="l" defTabSz="914400" rtl="0" eaLnBrk="1" latinLnBrk="0" hangingPunct="1">
      <a:defRPr sz="3200" kern="1200">
        <a:solidFill>
          <a:srgbClr val="000066"/>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814"/>
    <a:srgbClr val="003868"/>
    <a:srgbClr val="003366"/>
    <a:srgbClr val="FF0000"/>
    <a:srgbClr val="CC6600"/>
    <a:srgbClr val="0000CC"/>
    <a:srgbClr val="F4A234"/>
    <a:srgbClr val="000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22" autoAdjust="0"/>
  </p:normalViewPr>
  <p:slideViewPr>
    <p:cSldViewPr>
      <p:cViewPr>
        <p:scale>
          <a:sx n="80" d="100"/>
          <a:sy n="80" d="100"/>
        </p:scale>
        <p:origin x="-1522" y="-19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84500" cy="536575"/>
          </a:xfrm>
          <a:prstGeom prst="rect">
            <a:avLst/>
          </a:prstGeom>
          <a:noFill/>
          <a:ln w="9525">
            <a:noFill/>
            <a:miter lim="800000"/>
            <a:headEnd/>
            <a:tailEnd/>
          </a:ln>
          <a:effectLst/>
        </p:spPr>
        <p:txBody>
          <a:bodyPr vert="horz" wrap="square" lIns="94773" tIns="47387" rIns="94773" bIns="47387" numCol="1" anchor="t" anchorCtr="0" compatLnSpc="1">
            <a:prstTxWarp prst="textNoShape">
              <a:avLst/>
            </a:prstTxWarp>
          </a:bodyPr>
          <a:lstStyle>
            <a:lvl1pPr algn="l" defTabSz="947738">
              <a:defRPr sz="1200">
                <a:latin typeface="Times New Roman" charset="0"/>
              </a:defRPr>
            </a:lvl1pPr>
          </a:lstStyle>
          <a:p>
            <a:pPr>
              <a:defRPr/>
            </a:pPr>
            <a:endParaRPr lang="en-AU"/>
          </a:p>
        </p:txBody>
      </p:sp>
      <p:sp>
        <p:nvSpPr>
          <p:cNvPr id="110595" name="Rectangle 3"/>
          <p:cNvSpPr>
            <a:spLocks noGrp="1" noChangeArrowheads="1"/>
          </p:cNvSpPr>
          <p:nvPr>
            <p:ph type="dt" sz="quarter" idx="1"/>
          </p:nvPr>
        </p:nvSpPr>
        <p:spPr bwMode="auto">
          <a:xfrm>
            <a:off x="3903663" y="0"/>
            <a:ext cx="2984500" cy="536575"/>
          </a:xfrm>
          <a:prstGeom prst="rect">
            <a:avLst/>
          </a:prstGeom>
          <a:noFill/>
          <a:ln w="9525">
            <a:noFill/>
            <a:miter lim="800000"/>
            <a:headEnd/>
            <a:tailEnd/>
          </a:ln>
          <a:effectLst/>
        </p:spPr>
        <p:txBody>
          <a:bodyPr vert="horz" wrap="square" lIns="94773" tIns="47387" rIns="94773" bIns="47387" numCol="1" anchor="t" anchorCtr="0" compatLnSpc="1">
            <a:prstTxWarp prst="textNoShape">
              <a:avLst/>
            </a:prstTxWarp>
          </a:bodyPr>
          <a:lstStyle>
            <a:lvl1pPr algn="r" defTabSz="947738">
              <a:defRPr sz="1200">
                <a:latin typeface="Times New Roman" charset="0"/>
              </a:defRPr>
            </a:lvl1pPr>
          </a:lstStyle>
          <a:p>
            <a:pPr>
              <a:defRPr/>
            </a:pPr>
            <a:endParaRPr lang="en-AU"/>
          </a:p>
        </p:txBody>
      </p:sp>
      <p:sp>
        <p:nvSpPr>
          <p:cNvPr id="110596" name="Rectangle 4"/>
          <p:cNvSpPr>
            <a:spLocks noGrp="1" noChangeArrowheads="1"/>
          </p:cNvSpPr>
          <p:nvPr>
            <p:ph type="ftr" sz="quarter" idx="2"/>
          </p:nvPr>
        </p:nvSpPr>
        <p:spPr bwMode="auto">
          <a:xfrm>
            <a:off x="0" y="9086850"/>
            <a:ext cx="2984500" cy="536575"/>
          </a:xfrm>
          <a:prstGeom prst="rect">
            <a:avLst/>
          </a:prstGeom>
          <a:noFill/>
          <a:ln w="9525">
            <a:noFill/>
            <a:miter lim="800000"/>
            <a:headEnd/>
            <a:tailEnd/>
          </a:ln>
          <a:effectLst/>
        </p:spPr>
        <p:txBody>
          <a:bodyPr vert="horz" wrap="square" lIns="94773" tIns="47387" rIns="94773" bIns="47387" numCol="1" anchor="b" anchorCtr="0" compatLnSpc="1">
            <a:prstTxWarp prst="textNoShape">
              <a:avLst/>
            </a:prstTxWarp>
          </a:bodyPr>
          <a:lstStyle>
            <a:lvl1pPr algn="l" defTabSz="947738">
              <a:defRPr sz="1200">
                <a:latin typeface="Times New Roman" charset="0"/>
              </a:defRPr>
            </a:lvl1pPr>
          </a:lstStyle>
          <a:p>
            <a:pPr>
              <a:defRPr/>
            </a:pPr>
            <a:endParaRPr lang="en-AU"/>
          </a:p>
        </p:txBody>
      </p:sp>
      <p:sp>
        <p:nvSpPr>
          <p:cNvPr id="110597" name="Rectangle 5"/>
          <p:cNvSpPr>
            <a:spLocks noGrp="1" noChangeArrowheads="1"/>
          </p:cNvSpPr>
          <p:nvPr>
            <p:ph type="sldNum" sz="quarter" idx="3"/>
          </p:nvPr>
        </p:nvSpPr>
        <p:spPr bwMode="auto">
          <a:xfrm>
            <a:off x="3903663" y="9086850"/>
            <a:ext cx="2984500" cy="536575"/>
          </a:xfrm>
          <a:prstGeom prst="rect">
            <a:avLst/>
          </a:prstGeom>
          <a:noFill/>
          <a:ln w="9525">
            <a:noFill/>
            <a:miter lim="800000"/>
            <a:headEnd/>
            <a:tailEnd/>
          </a:ln>
          <a:effectLst/>
        </p:spPr>
        <p:txBody>
          <a:bodyPr vert="horz" wrap="square" lIns="94773" tIns="47387" rIns="94773" bIns="47387" numCol="1" anchor="b" anchorCtr="0" compatLnSpc="1">
            <a:prstTxWarp prst="textNoShape">
              <a:avLst/>
            </a:prstTxWarp>
          </a:bodyPr>
          <a:lstStyle>
            <a:lvl1pPr algn="r" defTabSz="947738">
              <a:defRPr sz="1200">
                <a:latin typeface="Times New Roman" charset="0"/>
              </a:defRPr>
            </a:lvl1pPr>
          </a:lstStyle>
          <a:p>
            <a:pPr>
              <a:defRPr/>
            </a:pPr>
            <a:fld id="{E5047826-2264-4FF4-99B1-ED9074D24D88}" type="slidenum">
              <a:rPr lang="en-AU"/>
              <a:pPr>
                <a:defRPr/>
              </a:pPr>
              <a:t>‹#›</a:t>
            </a:fld>
            <a:endParaRPr lang="en-AU"/>
          </a:p>
        </p:txBody>
      </p:sp>
    </p:spTree>
    <p:extLst>
      <p:ext uri="{BB962C8B-B14F-4D97-AF65-F5344CB8AC3E}">
        <p14:creationId xmlns:p14="http://schemas.microsoft.com/office/powerpoint/2010/main" val="158923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773" tIns="47387" rIns="94773" bIns="47387" numCol="1" anchor="t" anchorCtr="0" compatLnSpc="1">
            <a:prstTxWarp prst="textNoShape">
              <a:avLst/>
            </a:prstTxWarp>
          </a:bodyPr>
          <a:lstStyle>
            <a:lvl1pPr algn="l" defTabSz="947738">
              <a:defRPr sz="1200">
                <a:solidFill>
                  <a:schemeClr val="tx1"/>
                </a:solidFill>
                <a:latin typeface="Times New Roman" charset="0"/>
              </a:defRPr>
            </a:lvl1pPr>
          </a:lstStyle>
          <a:p>
            <a:pPr>
              <a:defRPr/>
            </a:pPr>
            <a:endParaRPr lang="en-US"/>
          </a:p>
        </p:txBody>
      </p:sp>
      <p:sp>
        <p:nvSpPr>
          <p:cNvPr id="3075"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773" tIns="47387" rIns="94773" bIns="47387" numCol="1" anchor="t" anchorCtr="0" compatLnSpc="1">
            <a:prstTxWarp prst="textNoShape">
              <a:avLst/>
            </a:prstTxWarp>
          </a:bodyPr>
          <a:lstStyle>
            <a:lvl1pPr algn="r" defTabSz="947738">
              <a:defRPr sz="1200">
                <a:solidFill>
                  <a:schemeClr val="tx1"/>
                </a:solidFill>
                <a:latin typeface="Times New Roman" charset="0"/>
              </a:defRPr>
            </a:lvl1pPr>
          </a:lstStyle>
          <a:p>
            <a:pPr>
              <a:defRPr/>
            </a:pPr>
            <a:endParaRPr lang="en-US"/>
          </a:p>
        </p:txBody>
      </p:sp>
      <p:sp>
        <p:nvSpPr>
          <p:cNvPr id="11268" name="Rectangle 4"/>
          <p:cNvSpPr>
            <a:spLocks noChangeArrowheads="1" noTextEdit="1"/>
          </p:cNvSpPr>
          <p:nvPr>
            <p:ph type="sldImg" idx="2"/>
          </p:nvPr>
        </p:nvSpPr>
        <p:spPr bwMode="auto">
          <a:xfrm>
            <a:off x="1039813" y="720725"/>
            <a:ext cx="4814887" cy="3611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7575" y="4570413"/>
            <a:ext cx="5053013" cy="4332287"/>
          </a:xfrm>
          <a:prstGeom prst="rect">
            <a:avLst/>
          </a:prstGeom>
          <a:noFill/>
          <a:ln w="9525">
            <a:noFill/>
            <a:miter lim="800000"/>
            <a:headEnd/>
            <a:tailEnd/>
          </a:ln>
          <a:effectLst/>
        </p:spPr>
        <p:txBody>
          <a:bodyPr vert="horz" wrap="square" lIns="94773" tIns="47387" rIns="94773" bIns="473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773" tIns="47387" rIns="94773" bIns="47387" numCol="1" anchor="b" anchorCtr="0" compatLnSpc="1">
            <a:prstTxWarp prst="textNoShape">
              <a:avLst/>
            </a:prstTxWarp>
          </a:bodyPr>
          <a:lstStyle>
            <a:lvl1pPr algn="l" defTabSz="947738">
              <a:defRPr sz="1200">
                <a:solidFill>
                  <a:schemeClr val="tx1"/>
                </a:solidFill>
                <a:latin typeface="Times New Roman" charset="0"/>
              </a:defRPr>
            </a:lvl1pPr>
          </a:lstStyle>
          <a:p>
            <a:pPr>
              <a:defRPr/>
            </a:pPr>
            <a:endParaRPr lang="en-US"/>
          </a:p>
        </p:txBody>
      </p:sp>
      <p:sp>
        <p:nvSpPr>
          <p:cNvPr id="3079"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773" tIns="47387" rIns="94773" bIns="47387" numCol="1" anchor="b" anchorCtr="0" compatLnSpc="1">
            <a:prstTxWarp prst="textNoShape">
              <a:avLst/>
            </a:prstTxWarp>
          </a:bodyPr>
          <a:lstStyle>
            <a:lvl1pPr algn="r" defTabSz="947738">
              <a:defRPr sz="1200">
                <a:solidFill>
                  <a:schemeClr val="tx1"/>
                </a:solidFill>
                <a:latin typeface="Times New Roman" charset="0"/>
              </a:defRPr>
            </a:lvl1pPr>
          </a:lstStyle>
          <a:p>
            <a:pPr>
              <a:defRPr/>
            </a:pPr>
            <a:fld id="{612A100A-8D0B-466B-BFE3-6D5158A2236D}" type="slidenum">
              <a:rPr lang="en-US"/>
              <a:pPr>
                <a:defRPr/>
              </a:pPr>
              <a:t>‹#›</a:t>
            </a:fld>
            <a:endParaRPr lang="en-US"/>
          </a:p>
        </p:txBody>
      </p:sp>
    </p:spTree>
    <p:extLst>
      <p:ext uri="{BB962C8B-B14F-4D97-AF65-F5344CB8AC3E}">
        <p14:creationId xmlns:p14="http://schemas.microsoft.com/office/powerpoint/2010/main" val="1756926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FDD11DD-1152-4914-853C-ED5BF77FE17E}" type="slidenum">
              <a:rPr lang="en-US" altLang="en-US" smtClean="0"/>
              <a:pPr algn="r" eaLnBrk="1" hangingPunct="1">
                <a:spcBef>
                  <a:spcPct val="0"/>
                </a:spcBef>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38C9F38-AD58-499D-84A1-21A50965E4FA}" type="slidenum">
              <a:rPr lang="en-US" altLang="en-US" smtClean="0"/>
              <a:pPr algn="r" eaLnBrk="1" hangingPunct="1">
                <a:spcBef>
                  <a:spcPct val="0"/>
                </a:spcBef>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037CC9A-C37A-487F-9DB9-2DF0961737AF}" type="slidenum">
              <a:rPr lang="en-US" altLang="en-US" smtClean="0"/>
              <a:pPr algn="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0E1699F5-4F3A-410D-BC7E-5613458DB193}" type="slidenum">
              <a:rPr lang="en-US" altLang="en-US" smtClean="0"/>
              <a:pPr algn="r" eaLnBrk="1" hangingPunct="1">
                <a:spcBef>
                  <a:spcPct val="0"/>
                </a:spcBef>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AB8D264E-D954-4F70-AB0E-24B8EE6E636E}" type="slidenum">
              <a:rPr lang="en-US" altLang="en-US" smtClean="0"/>
              <a:pPr algn="r" eaLnBrk="1" hangingPunct="1">
                <a:spcBef>
                  <a:spcPct val="0"/>
                </a:spcBef>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93E4BEE-5A6F-4134-8F18-FDB9C252DAEC}" type="slidenum">
              <a:rPr lang="en-US" altLang="en-US" smtClean="0"/>
              <a:pPr algn="r" eaLnBrk="1" hangingPunct="1">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3BB3030-3123-49B3-8783-C3726C727917}" type="slidenum">
              <a:rPr lang="en-US" altLang="en-US" smtClean="0"/>
              <a:pPr algn="r" eaLnBrk="1" hangingPunct="1">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42CF548-52D8-42A9-8C32-B99267151CEA}" type="slidenum">
              <a:rPr lang="en-US" altLang="en-US" smtClean="0"/>
              <a:pPr algn="r" eaLnBrk="1" hangingPunct="1">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latin typeface="Times New Roman" pitchFamily="18"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7738" eaLnBrk="0" hangingPunct="0">
              <a:spcBef>
                <a:spcPct val="30000"/>
              </a:spcBef>
              <a:defRPr sz="1200">
                <a:solidFill>
                  <a:schemeClr val="tx1"/>
                </a:solidFill>
                <a:latin typeface="Times New Roman" pitchFamily="18" charset="0"/>
              </a:defRPr>
            </a:lvl1pPr>
            <a:lvl2pPr marL="742950" indent="-285750" algn="l" defTabSz="947738" eaLnBrk="0" hangingPunct="0">
              <a:spcBef>
                <a:spcPct val="30000"/>
              </a:spcBef>
              <a:defRPr sz="1200">
                <a:solidFill>
                  <a:schemeClr val="tx1"/>
                </a:solidFill>
                <a:latin typeface="Times New Roman" pitchFamily="18" charset="0"/>
              </a:defRPr>
            </a:lvl2pPr>
            <a:lvl3pPr marL="1143000" indent="-228600" algn="l" defTabSz="947738" eaLnBrk="0" hangingPunct="0">
              <a:spcBef>
                <a:spcPct val="30000"/>
              </a:spcBef>
              <a:defRPr sz="1200">
                <a:solidFill>
                  <a:schemeClr val="tx1"/>
                </a:solidFill>
                <a:latin typeface="Times New Roman" pitchFamily="18" charset="0"/>
              </a:defRPr>
            </a:lvl3pPr>
            <a:lvl4pPr marL="1600200" indent="-228600" algn="l" defTabSz="947738" eaLnBrk="0" hangingPunct="0">
              <a:spcBef>
                <a:spcPct val="30000"/>
              </a:spcBef>
              <a:defRPr sz="1200">
                <a:solidFill>
                  <a:schemeClr val="tx1"/>
                </a:solidFill>
                <a:latin typeface="Times New Roman" pitchFamily="18" charset="0"/>
              </a:defRPr>
            </a:lvl4pPr>
            <a:lvl5pPr marL="2057400" indent="-228600" algn="l" defTabSz="947738" eaLnBrk="0" hangingPunct="0">
              <a:spcBef>
                <a:spcPct val="30000"/>
              </a:spcBef>
              <a:defRPr sz="1200">
                <a:solidFill>
                  <a:schemeClr val="tx1"/>
                </a:solidFill>
                <a:latin typeface="Times New Roman" pitchFamily="18" charset="0"/>
              </a:defRPr>
            </a:lvl5pPr>
            <a:lvl6pPr marL="2514600" indent="-228600" defTabSz="947738" eaLnBrk="0" fontAlgn="base" hangingPunct="0">
              <a:spcBef>
                <a:spcPct val="30000"/>
              </a:spcBef>
              <a:spcAft>
                <a:spcPct val="0"/>
              </a:spcAft>
              <a:defRPr sz="1200">
                <a:solidFill>
                  <a:schemeClr val="tx1"/>
                </a:solidFill>
                <a:latin typeface="Times New Roman" pitchFamily="18" charset="0"/>
              </a:defRPr>
            </a:lvl6pPr>
            <a:lvl7pPr marL="2971800" indent="-228600" defTabSz="947738" eaLnBrk="0" fontAlgn="base" hangingPunct="0">
              <a:spcBef>
                <a:spcPct val="30000"/>
              </a:spcBef>
              <a:spcAft>
                <a:spcPct val="0"/>
              </a:spcAft>
              <a:defRPr sz="1200">
                <a:solidFill>
                  <a:schemeClr val="tx1"/>
                </a:solidFill>
                <a:latin typeface="Times New Roman" pitchFamily="18" charset="0"/>
              </a:defRPr>
            </a:lvl7pPr>
            <a:lvl8pPr marL="3429000" indent="-228600" defTabSz="947738" eaLnBrk="0" fontAlgn="base" hangingPunct="0">
              <a:spcBef>
                <a:spcPct val="30000"/>
              </a:spcBef>
              <a:spcAft>
                <a:spcPct val="0"/>
              </a:spcAft>
              <a:defRPr sz="1200">
                <a:solidFill>
                  <a:schemeClr val="tx1"/>
                </a:solidFill>
                <a:latin typeface="Times New Roman" pitchFamily="18" charset="0"/>
              </a:defRPr>
            </a:lvl8pPr>
            <a:lvl9pPr marL="3886200" indent="-228600" defTabSz="947738"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B4B5B05-8AA5-4E66-BDB1-95D7FF11C57A}" type="slidenum">
              <a:rPr lang="en-US" altLang="en-US" smtClean="0"/>
              <a:pPr algn="r" eaLnBrk="1" hangingPunct="1">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6" name="Rectangle 6"/>
          <p:cNvSpPr>
            <a:spLocks noGrp="1" noChangeArrowheads="1"/>
          </p:cNvSpPr>
          <p:nvPr>
            <p:ph type="sldNum" sz="quarter" idx="12"/>
          </p:nvPr>
        </p:nvSpPr>
        <p:spPr>
          <a:ln/>
        </p:spPr>
        <p:txBody>
          <a:bodyPr/>
          <a:lstStyle>
            <a:lvl1pPr>
              <a:defRPr/>
            </a:lvl1pPr>
          </a:lstStyle>
          <a:p>
            <a:pPr>
              <a:defRPr/>
            </a:pPr>
            <a:fld id="{A238E2A0-0589-457D-8FFC-CD4B3F22CB97}" type="slidenum">
              <a:rPr lang="en-US"/>
              <a:pPr>
                <a:defRPr/>
              </a:pPr>
              <a:t>‹#›</a:t>
            </a:fld>
            <a:endParaRPr lang="en-US"/>
          </a:p>
        </p:txBody>
      </p:sp>
    </p:spTree>
    <p:extLst>
      <p:ext uri="{BB962C8B-B14F-4D97-AF65-F5344CB8AC3E}">
        <p14:creationId xmlns:p14="http://schemas.microsoft.com/office/powerpoint/2010/main" val="315957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6" name="Rectangle 6"/>
          <p:cNvSpPr>
            <a:spLocks noGrp="1" noChangeArrowheads="1"/>
          </p:cNvSpPr>
          <p:nvPr>
            <p:ph type="sldNum" sz="quarter" idx="12"/>
          </p:nvPr>
        </p:nvSpPr>
        <p:spPr>
          <a:ln/>
        </p:spPr>
        <p:txBody>
          <a:bodyPr/>
          <a:lstStyle>
            <a:lvl1pPr>
              <a:defRPr/>
            </a:lvl1pPr>
          </a:lstStyle>
          <a:p>
            <a:pPr>
              <a:defRPr/>
            </a:pPr>
            <a:fld id="{0F2C112D-7D1A-4030-9AED-D975344232C3}" type="slidenum">
              <a:rPr lang="en-US"/>
              <a:pPr>
                <a:defRPr/>
              </a:pPr>
              <a:t>‹#›</a:t>
            </a:fld>
            <a:endParaRPr lang="en-US"/>
          </a:p>
        </p:txBody>
      </p:sp>
    </p:spTree>
    <p:extLst>
      <p:ext uri="{BB962C8B-B14F-4D97-AF65-F5344CB8AC3E}">
        <p14:creationId xmlns:p14="http://schemas.microsoft.com/office/powerpoint/2010/main" val="245317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6" name="Rectangle 6"/>
          <p:cNvSpPr>
            <a:spLocks noGrp="1" noChangeArrowheads="1"/>
          </p:cNvSpPr>
          <p:nvPr>
            <p:ph type="sldNum" sz="quarter" idx="12"/>
          </p:nvPr>
        </p:nvSpPr>
        <p:spPr>
          <a:ln/>
        </p:spPr>
        <p:txBody>
          <a:bodyPr/>
          <a:lstStyle>
            <a:lvl1pPr>
              <a:defRPr/>
            </a:lvl1pPr>
          </a:lstStyle>
          <a:p>
            <a:pPr>
              <a:defRPr/>
            </a:pPr>
            <a:fld id="{16318666-CF11-44AF-B2E9-50AFFB294584}" type="slidenum">
              <a:rPr lang="en-US"/>
              <a:pPr>
                <a:defRPr/>
              </a:pPr>
              <a:t>‹#›</a:t>
            </a:fld>
            <a:endParaRPr lang="en-US"/>
          </a:p>
        </p:txBody>
      </p:sp>
    </p:spTree>
    <p:extLst>
      <p:ext uri="{BB962C8B-B14F-4D97-AF65-F5344CB8AC3E}">
        <p14:creationId xmlns:p14="http://schemas.microsoft.com/office/powerpoint/2010/main" val="35758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6" name="Rectangle 6"/>
          <p:cNvSpPr>
            <a:spLocks noGrp="1" noChangeArrowheads="1"/>
          </p:cNvSpPr>
          <p:nvPr>
            <p:ph type="sldNum" sz="quarter" idx="12"/>
          </p:nvPr>
        </p:nvSpPr>
        <p:spPr>
          <a:ln/>
        </p:spPr>
        <p:txBody>
          <a:bodyPr/>
          <a:lstStyle>
            <a:lvl1pPr>
              <a:defRPr/>
            </a:lvl1pPr>
          </a:lstStyle>
          <a:p>
            <a:pPr>
              <a:defRPr/>
            </a:pPr>
            <a:fld id="{505A9795-8354-41EA-ABCC-3DFA58DED882}" type="slidenum">
              <a:rPr lang="en-US"/>
              <a:pPr>
                <a:defRPr/>
              </a:pPr>
              <a:t>‹#›</a:t>
            </a:fld>
            <a:endParaRPr lang="en-US"/>
          </a:p>
        </p:txBody>
      </p:sp>
    </p:spTree>
    <p:extLst>
      <p:ext uri="{BB962C8B-B14F-4D97-AF65-F5344CB8AC3E}">
        <p14:creationId xmlns:p14="http://schemas.microsoft.com/office/powerpoint/2010/main" val="139621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6" name="Rectangle 6"/>
          <p:cNvSpPr>
            <a:spLocks noGrp="1" noChangeArrowheads="1"/>
          </p:cNvSpPr>
          <p:nvPr>
            <p:ph type="sldNum" sz="quarter" idx="12"/>
          </p:nvPr>
        </p:nvSpPr>
        <p:spPr>
          <a:ln/>
        </p:spPr>
        <p:txBody>
          <a:bodyPr/>
          <a:lstStyle>
            <a:lvl1pPr>
              <a:defRPr/>
            </a:lvl1pPr>
          </a:lstStyle>
          <a:p>
            <a:pPr>
              <a:defRPr/>
            </a:pPr>
            <a:fld id="{40970F38-CAED-4CDB-8039-EFA1952E4BCB}" type="slidenum">
              <a:rPr lang="en-US"/>
              <a:pPr>
                <a:defRPr/>
              </a:pPr>
              <a:t>‹#›</a:t>
            </a:fld>
            <a:endParaRPr lang="en-US"/>
          </a:p>
        </p:txBody>
      </p:sp>
    </p:spTree>
    <p:extLst>
      <p:ext uri="{BB962C8B-B14F-4D97-AF65-F5344CB8AC3E}">
        <p14:creationId xmlns:p14="http://schemas.microsoft.com/office/powerpoint/2010/main" val="35024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7" name="Rectangle 6"/>
          <p:cNvSpPr>
            <a:spLocks noGrp="1" noChangeArrowheads="1"/>
          </p:cNvSpPr>
          <p:nvPr>
            <p:ph type="sldNum" sz="quarter" idx="12"/>
          </p:nvPr>
        </p:nvSpPr>
        <p:spPr>
          <a:ln/>
        </p:spPr>
        <p:txBody>
          <a:bodyPr/>
          <a:lstStyle>
            <a:lvl1pPr>
              <a:defRPr/>
            </a:lvl1pPr>
          </a:lstStyle>
          <a:p>
            <a:pPr>
              <a:defRPr/>
            </a:pPr>
            <a:fld id="{7005A26F-B89F-4FFC-B250-6FC43FFACF2A}" type="slidenum">
              <a:rPr lang="en-US"/>
              <a:pPr>
                <a:defRPr/>
              </a:pPr>
              <a:t>‹#›</a:t>
            </a:fld>
            <a:endParaRPr lang="en-US"/>
          </a:p>
        </p:txBody>
      </p:sp>
    </p:spTree>
    <p:extLst>
      <p:ext uri="{BB962C8B-B14F-4D97-AF65-F5344CB8AC3E}">
        <p14:creationId xmlns:p14="http://schemas.microsoft.com/office/powerpoint/2010/main" val="3453377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9" name="Rectangle 6"/>
          <p:cNvSpPr>
            <a:spLocks noGrp="1" noChangeArrowheads="1"/>
          </p:cNvSpPr>
          <p:nvPr>
            <p:ph type="sldNum" sz="quarter" idx="12"/>
          </p:nvPr>
        </p:nvSpPr>
        <p:spPr>
          <a:ln/>
        </p:spPr>
        <p:txBody>
          <a:bodyPr/>
          <a:lstStyle>
            <a:lvl1pPr>
              <a:defRPr/>
            </a:lvl1pPr>
          </a:lstStyle>
          <a:p>
            <a:pPr>
              <a:defRPr/>
            </a:pPr>
            <a:fld id="{5FA44F7E-8235-40C0-91E8-432384E24B17}" type="slidenum">
              <a:rPr lang="en-US"/>
              <a:pPr>
                <a:defRPr/>
              </a:pPr>
              <a:t>‹#›</a:t>
            </a:fld>
            <a:endParaRPr lang="en-US"/>
          </a:p>
        </p:txBody>
      </p:sp>
    </p:spTree>
    <p:extLst>
      <p:ext uri="{BB962C8B-B14F-4D97-AF65-F5344CB8AC3E}">
        <p14:creationId xmlns:p14="http://schemas.microsoft.com/office/powerpoint/2010/main" val="73733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5" name="Rectangle 6"/>
          <p:cNvSpPr>
            <a:spLocks noGrp="1" noChangeArrowheads="1"/>
          </p:cNvSpPr>
          <p:nvPr>
            <p:ph type="sldNum" sz="quarter" idx="12"/>
          </p:nvPr>
        </p:nvSpPr>
        <p:spPr>
          <a:ln/>
        </p:spPr>
        <p:txBody>
          <a:bodyPr/>
          <a:lstStyle>
            <a:lvl1pPr>
              <a:defRPr/>
            </a:lvl1pPr>
          </a:lstStyle>
          <a:p>
            <a:pPr>
              <a:defRPr/>
            </a:pPr>
            <a:fld id="{A1ADFEE8-9B12-4E3F-9CD6-8B45FAF1431B}" type="slidenum">
              <a:rPr lang="en-US"/>
              <a:pPr>
                <a:defRPr/>
              </a:pPr>
              <a:t>‹#›</a:t>
            </a:fld>
            <a:endParaRPr lang="en-US"/>
          </a:p>
        </p:txBody>
      </p:sp>
    </p:spTree>
    <p:extLst>
      <p:ext uri="{BB962C8B-B14F-4D97-AF65-F5344CB8AC3E}">
        <p14:creationId xmlns:p14="http://schemas.microsoft.com/office/powerpoint/2010/main" val="2403587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4" name="Rectangle 6"/>
          <p:cNvSpPr>
            <a:spLocks noGrp="1" noChangeArrowheads="1"/>
          </p:cNvSpPr>
          <p:nvPr>
            <p:ph type="sldNum" sz="quarter" idx="12"/>
          </p:nvPr>
        </p:nvSpPr>
        <p:spPr>
          <a:ln/>
        </p:spPr>
        <p:txBody>
          <a:bodyPr/>
          <a:lstStyle>
            <a:lvl1pPr>
              <a:defRPr/>
            </a:lvl1pPr>
          </a:lstStyle>
          <a:p>
            <a:pPr>
              <a:defRPr/>
            </a:pPr>
            <a:fld id="{D4294B07-E051-477D-81F3-982864D72337}" type="slidenum">
              <a:rPr lang="en-US"/>
              <a:pPr>
                <a:defRPr/>
              </a:pPr>
              <a:t>‹#›</a:t>
            </a:fld>
            <a:endParaRPr lang="en-US"/>
          </a:p>
        </p:txBody>
      </p:sp>
    </p:spTree>
    <p:extLst>
      <p:ext uri="{BB962C8B-B14F-4D97-AF65-F5344CB8AC3E}">
        <p14:creationId xmlns:p14="http://schemas.microsoft.com/office/powerpoint/2010/main" val="89514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7" name="Rectangle 6"/>
          <p:cNvSpPr>
            <a:spLocks noGrp="1" noChangeArrowheads="1"/>
          </p:cNvSpPr>
          <p:nvPr>
            <p:ph type="sldNum" sz="quarter" idx="12"/>
          </p:nvPr>
        </p:nvSpPr>
        <p:spPr>
          <a:ln/>
        </p:spPr>
        <p:txBody>
          <a:bodyPr/>
          <a:lstStyle>
            <a:lvl1pPr>
              <a:defRPr/>
            </a:lvl1pPr>
          </a:lstStyle>
          <a:p>
            <a:pPr>
              <a:defRPr/>
            </a:pPr>
            <a:fld id="{775A0766-B7B5-4FBD-BE71-8DC02CAEB3A1}" type="slidenum">
              <a:rPr lang="en-US"/>
              <a:pPr>
                <a:defRPr/>
              </a:pPr>
              <a:t>‹#›</a:t>
            </a:fld>
            <a:endParaRPr lang="en-US"/>
          </a:p>
        </p:txBody>
      </p:sp>
    </p:spTree>
    <p:extLst>
      <p:ext uri="{BB962C8B-B14F-4D97-AF65-F5344CB8AC3E}">
        <p14:creationId xmlns:p14="http://schemas.microsoft.com/office/powerpoint/2010/main" val="225887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a:p>
            <a:pPr>
              <a:defRPr/>
            </a:pPr>
            <a:r>
              <a:rPr lang="en-US"/>
              <a:t>"Business Confidence through Planning"</a:t>
            </a:r>
          </a:p>
        </p:txBody>
      </p:sp>
      <p:sp>
        <p:nvSpPr>
          <p:cNvPr id="7" name="Rectangle 6"/>
          <p:cNvSpPr>
            <a:spLocks noGrp="1" noChangeArrowheads="1"/>
          </p:cNvSpPr>
          <p:nvPr>
            <p:ph type="sldNum" sz="quarter" idx="12"/>
          </p:nvPr>
        </p:nvSpPr>
        <p:spPr>
          <a:ln/>
        </p:spPr>
        <p:txBody>
          <a:bodyPr/>
          <a:lstStyle>
            <a:lvl1pPr>
              <a:defRPr/>
            </a:lvl1pPr>
          </a:lstStyle>
          <a:p>
            <a:pPr>
              <a:defRPr/>
            </a:pPr>
            <a:fld id="{6F54E5F4-5369-4E71-849D-0C4A486D1EAA}" type="slidenum">
              <a:rPr lang="en-US"/>
              <a:pPr>
                <a:defRPr/>
              </a:pPr>
              <a:t>‹#›</a:t>
            </a:fld>
            <a:endParaRPr lang="en-US"/>
          </a:p>
        </p:txBody>
      </p:sp>
    </p:spTree>
    <p:extLst>
      <p:ext uri="{BB962C8B-B14F-4D97-AF65-F5344CB8AC3E}">
        <p14:creationId xmlns:p14="http://schemas.microsoft.com/office/powerpoint/2010/main" val="303010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2971800" y="62484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i="1">
                <a:solidFill>
                  <a:schemeClr val="accent2"/>
                </a:solidFill>
                <a:latin typeface="Times New Roman" charset="0"/>
              </a:defRPr>
            </a:lvl1pPr>
          </a:lstStyle>
          <a:p>
            <a:pPr>
              <a:defRPr/>
            </a:pPr>
            <a:endParaRPr lang="en-US"/>
          </a:p>
          <a:p>
            <a:pPr>
              <a:defRPr/>
            </a:pPr>
            <a:r>
              <a:rPr lang="en-US"/>
              <a:t>"Business Confidence through Planning"</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charset="0"/>
              </a:defRPr>
            </a:lvl1pPr>
          </a:lstStyle>
          <a:p>
            <a:pPr>
              <a:defRPr/>
            </a:pPr>
            <a:fld id="{B2D7C897-0557-490C-8075-20A9EAB388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hyperlink" Target="http://www.javelinassociates.com/contact-us/" TargetMode="External"/><Relationship Id="rId5" Type="http://schemas.openxmlformats.org/officeDocument/2006/relationships/image" Target="../media/image2.png"/><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7" name="Rectangle 3"/>
          <p:cNvSpPr>
            <a:spLocks noGrp="1" noChangeArrowheads="1"/>
          </p:cNvSpPr>
          <p:nvPr>
            <p:ph type="subTitle" idx="1"/>
          </p:nvPr>
        </p:nvSpPr>
        <p:spPr>
          <a:xfrm>
            <a:off x="657225" y="5229225"/>
            <a:ext cx="7772400" cy="1368425"/>
          </a:xfrm>
        </p:spPr>
        <p:txBody>
          <a:bodyPr/>
          <a:lstStyle/>
          <a:p>
            <a:pPr eaLnBrk="1" hangingPunct="1"/>
            <a:r>
              <a:rPr lang="en-AU" altLang="en-US" sz="2800" b="1" i="1" smtClean="0">
                <a:solidFill>
                  <a:srgbClr val="F19814"/>
                </a:solidFill>
                <a:latin typeface="Franklin Gothic Book" pitchFamily="34" charset="0"/>
              </a:rPr>
              <a:t>“Business Confidence through Planning”</a:t>
            </a:r>
          </a:p>
          <a:p>
            <a:pPr eaLnBrk="1" hangingPunct="1"/>
            <a:r>
              <a:rPr lang="en-AU" altLang="en-US" sz="2800" b="1" i="1" smtClean="0">
                <a:solidFill>
                  <a:srgbClr val="F19814"/>
                </a:solidFill>
                <a:latin typeface="Franklin Gothic Book" pitchFamily="34" charset="0"/>
              </a:rPr>
              <a:t>“Planning for business confidence”</a:t>
            </a:r>
          </a:p>
        </p:txBody>
      </p:sp>
      <p:graphicFrame>
        <p:nvGraphicFramePr>
          <p:cNvPr id="113668" name="Object 4"/>
          <p:cNvGraphicFramePr>
            <a:graphicFrameLocks noChangeAspect="1"/>
          </p:cNvGraphicFramePr>
          <p:nvPr/>
        </p:nvGraphicFramePr>
        <p:xfrm>
          <a:off x="714375" y="2286000"/>
          <a:ext cx="7467600" cy="1181100"/>
        </p:xfrm>
        <a:graphic>
          <a:graphicData uri="http://schemas.openxmlformats.org/presentationml/2006/ole">
            <mc:AlternateContent xmlns:mc="http://schemas.openxmlformats.org/markup-compatibility/2006">
              <mc:Choice xmlns:v="urn:schemas-microsoft-com:vml" Requires="v">
                <p:oleObj spid="_x0000_s2052" name="Photo Editor Photo" r:id="rId4" imgW="24577931" imgH="3885714" progId="MSPhotoEd.3">
                  <p:embed/>
                </p:oleObj>
              </mc:Choice>
              <mc:Fallback>
                <p:oleObj name="Photo Editor Photo" r:id="rId4" imgW="24577931" imgH="3885714" progId="MSPhotoEd.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75" y="2286000"/>
                        <a:ext cx="746760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113668"/>
                                        </p:tgtEl>
                                        <p:attrNameLst>
                                          <p:attrName>style.visibility</p:attrName>
                                        </p:attrNameLst>
                                      </p:cBhvr>
                                      <p:to>
                                        <p:strVal val="visible"/>
                                      </p:to>
                                    </p:set>
                                    <p:anim calcmode="lin" valueType="num">
                                      <p:cBhvr>
                                        <p:cTn id="7" dur="500" fill="hold"/>
                                        <p:tgtEl>
                                          <p:spTgt spid="113668"/>
                                        </p:tgtEl>
                                        <p:attrNameLst>
                                          <p:attrName>ppt_w</p:attrName>
                                        </p:attrNameLst>
                                      </p:cBhvr>
                                      <p:tavLst>
                                        <p:tav tm="0">
                                          <p:val>
                                            <p:fltVal val="0"/>
                                          </p:val>
                                        </p:tav>
                                        <p:tav tm="100000">
                                          <p:val>
                                            <p:strVal val="#ppt_w"/>
                                          </p:val>
                                        </p:tav>
                                      </p:tavLst>
                                    </p:anim>
                                    <p:anim calcmode="lin" valueType="num">
                                      <p:cBhvr>
                                        <p:cTn id="8" dur="500" fill="hold"/>
                                        <p:tgtEl>
                                          <p:spTgt spid="113668"/>
                                        </p:tgtEl>
                                        <p:attrNameLst>
                                          <p:attrName>ppt_h</p:attrName>
                                        </p:attrNameLst>
                                      </p:cBhvr>
                                      <p:tavLst>
                                        <p:tav tm="0">
                                          <p:val>
                                            <p:fltVal val="0"/>
                                          </p:val>
                                        </p:tav>
                                        <p:tav tm="100000">
                                          <p:val>
                                            <p:strVal val="#ppt_h"/>
                                          </p:val>
                                        </p:tav>
                                      </p:tavLst>
                                    </p:anim>
                                    <p:anim calcmode="lin" valueType="num">
                                      <p:cBhvr>
                                        <p:cTn id="9" dur="500" fill="hold"/>
                                        <p:tgtEl>
                                          <p:spTgt spid="113668"/>
                                        </p:tgtEl>
                                        <p:attrNameLst>
                                          <p:attrName>ppt_x</p:attrName>
                                        </p:attrNameLst>
                                      </p:cBhvr>
                                      <p:tavLst>
                                        <p:tav tm="0">
                                          <p:val>
                                            <p:fltVal val="0.5"/>
                                          </p:val>
                                        </p:tav>
                                        <p:tav tm="100000">
                                          <p:val>
                                            <p:strVal val="#ppt_x"/>
                                          </p:val>
                                        </p:tav>
                                      </p:tavLst>
                                    </p:anim>
                                    <p:anim calcmode="lin" valueType="num">
                                      <p:cBhvr>
                                        <p:cTn id="10" dur="500" fill="hold"/>
                                        <p:tgtEl>
                                          <p:spTgt spid="113668"/>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13667">
                                            <p:txEl>
                                              <p:pRg st="0" end="0"/>
                                            </p:txEl>
                                          </p:spTgt>
                                        </p:tgtEl>
                                        <p:attrNameLst>
                                          <p:attrName>style.visibility</p:attrName>
                                        </p:attrNameLst>
                                      </p:cBhvr>
                                      <p:to>
                                        <p:strVal val="visible"/>
                                      </p:to>
                                    </p:set>
                                    <p:anim calcmode="lin" valueType="num">
                                      <p:cBhvr>
                                        <p:cTn id="15" dur="500" fill="hold"/>
                                        <p:tgtEl>
                                          <p:spTgt spid="11366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136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13667">
                                            <p:txEl>
                                              <p:pRg st="1" end="1"/>
                                            </p:txEl>
                                          </p:spTgt>
                                        </p:tgtEl>
                                        <p:attrNameLst>
                                          <p:attrName>style.visibility</p:attrName>
                                        </p:attrNameLst>
                                      </p:cBhvr>
                                      <p:to>
                                        <p:strVal val="visible"/>
                                      </p:to>
                                    </p:set>
                                    <p:anim calcmode="lin" valueType="num">
                                      <p:cBhvr>
                                        <p:cTn id="21" dur="500" fill="hold"/>
                                        <p:tgtEl>
                                          <p:spTgt spid="11366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1366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214313"/>
            <a:ext cx="7772400" cy="1143000"/>
          </a:xfrm>
        </p:spPr>
        <p:txBody>
          <a:bodyPr/>
          <a:lstStyle/>
          <a:p>
            <a:pPr eaLnBrk="1" hangingPunct="1">
              <a:spcBef>
                <a:spcPct val="20000"/>
              </a:spcBef>
              <a:defRPr/>
            </a:pPr>
            <a:r>
              <a:rPr lang="en-US" sz="2800" i="1" dirty="0" smtClean="0">
                <a:solidFill>
                  <a:srgbClr val="003868"/>
                </a:solidFill>
                <a:latin typeface="Franklin Gothic Book" pitchFamily="34" charset="0"/>
                <a:ea typeface="+mn-ea"/>
                <a:cs typeface="+mn-cs"/>
              </a:rPr>
              <a:t>Contents </a:t>
            </a:r>
          </a:p>
        </p:txBody>
      </p:sp>
      <p:sp>
        <p:nvSpPr>
          <p:cNvPr id="3075" name="Content Placeholder 2"/>
          <p:cNvSpPr>
            <a:spLocks noGrp="1"/>
          </p:cNvSpPr>
          <p:nvPr>
            <p:ph idx="1"/>
          </p:nvPr>
        </p:nvSpPr>
        <p:spPr>
          <a:xfrm>
            <a:off x="857250" y="1500188"/>
            <a:ext cx="6643688" cy="4089400"/>
          </a:xfrm>
        </p:spPr>
        <p:txBody>
          <a:bodyPr/>
          <a:lstStyle/>
          <a:p>
            <a:pPr marL="0" indent="0" eaLnBrk="1" hangingPunct="1"/>
            <a:r>
              <a:rPr lang="en-US" altLang="en-US" sz="2800" i="1" smtClean="0">
                <a:solidFill>
                  <a:srgbClr val="003868"/>
                </a:solidFill>
                <a:latin typeface="Franklin Gothic Book" pitchFamily="34" charset="0"/>
              </a:rPr>
              <a:t>About</a:t>
            </a:r>
            <a:r>
              <a:rPr lang="en-US" altLang="en-US" sz="2800" i="1" smtClean="0">
                <a:solidFill>
                  <a:srgbClr val="003366"/>
                </a:solidFill>
                <a:latin typeface="Franklin Gothic Book" pitchFamily="34" charset="0"/>
              </a:rPr>
              <a:t> us </a:t>
            </a:r>
          </a:p>
          <a:p>
            <a:pPr marL="0" indent="0" eaLnBrk="1" hangingPunct="1"/>
            <a:r>
              <a:rPr lang="en-US" altLang="en-US" sz="2800" i="1" smtClean="0">
                <a:solidFill>
                  <a:srgbClr val="003366"/>
                </a:solidFill>
                <a:latin typeface="Franklin Gothic Book" pitchFamily="34" charset="0"/>
              </a:rPr>
              <a:t>Problems and Javelin solutions</a:t>
            </a:r>
          </a:p>
          <a:p>
            <a:pPr marL="0" indent="0" eaLnBrk="1" hangingPunct="1"/>
            <a:r>
              <a:rPr lang="en-US" altLang="en-US" sz="2800" i="1" smtClean="0">
                <a:solidFill>
                  <a:srgbClr val="003366"/>
                </a:solidFill>
                <a:latin typeface="Franklin Gothic Book" pitchFamily="34" charset="0"/>
              </a:rPr>
              <a:t>Services Offerings </a:t>
            </a:r>
          </a:p>
          <a:p>
            <a:pPr marL="0" indent="0" eaLnBrk="1" hangingPunct="1"/>
            <a:r>
              <a:rPr lang="en-US" altLang="en-US" sz="2800" i="1" smtClean="0">
                <a:solidFill>
                  <a:srgbClr val="003366"/>
                </a:solidFill>
                <a:latin typeface="Franklin Gothic Book" pitchFamily="34" charset="0"/>
              </a:rPr>
              <a:t>Confidence in Javelin</a:t>
            </a:r>
          </a:p>
          <a:p>
            <a:pPr marL="0" indent="0" eaLnBrk="1" hangingPunct="1"/>
            <a:r>
              <a:rPr lang="en-US" altLang="en-US" sz="2800" i="1" smtClean="0">
                <a:solidFill>
                  <a:srgbClr val="003366"/>
                </a:solidFill>
                <a:latin typeface="Franklin Gothic Book" pitchFamily="34" charset="0"/>
              </a:rPr>
              <a:t>Focus on projects </a:t>
            </a:r>
          </a:p>
          <a:p>
            <a:pPr marL="0" indent="0" eaLnBrk="1" hangingPunct="1"/>
            <a:r>
              <a:rPr lang="en-US" altLang="en-US" sz="2800" i="1" smtClean="0">
                <a:solidFill>
                  <a:srgbClr val="003366"/>
                </a:solidFill>
                <a:latin typeface="Franklin Gothic Book" pitchFamily="34" charset="0"/>
              </a:rPr>
              <a:t>Other services performed</a:t>
            </a:r>
          </a:p>
          <a:p>
            <a:pPr marL="0" indent="0" eaLnBrk="1" hangingPunct="1"/>
            <a:r>
              <a:rPr lang="en-US" altLang="en-US" sz="2800" i="1" smtClean="0">
                <a:solidFill>
                  <a:srgbClr val="003366"/>
                </a:solidFill>
                <a:latin typeface="Franklin Gothic Book" pitchFamily="34" charset="0"/>
              </a:rPr>
              <a:t>Contact us</a:t>
            </a:r>
          </a:p>
        </p:txBody>
      </p:sp>
      <p:sp>
        <p:nvSpPr>
          <p:cNvPr id="3076" name="TextBox 5"/>
          <p:cNvSpPr txBox="1">
            <a:spLocks noChangeArrowheads="1"/>
          </p:cNvSpPr>
          <p:nvPr/>
        </p:nvSpPr>
        <p:spPr bwMode="auto">
          <a:xfrm>
            <a:off x="500063" y="6143625"/>
            <a:ext cx="800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a:solidFill>
                  <a:srgbClr val="003366"/>
                </a:solidFill>
                <a:latin typeface="Franklin Gothic Book" pitchFamily="34" charset="0"/>
                <a:cs typeface="Times New Roman" pitchFamily="18" charset="0"/>
              </a:rPr>
              <a:t>“</a:t>
            </a:r>
            <a:r>
              <a:rPr lang="en-AU" altLang="en-US" sz="1400">
                <a:solidFill>
                  <a:srgbClr val="F19814"/>
                </a:solidFill>
                <a:latin typeface="Franklin Gothic Book" pitchFamily="34" charset="0"/>
                <a:cs typeface="Times New Roman" pitchFamily="18" charset="0"/>
              </a:rPr>
              <a:t>Javelin designed and implemented an "on-line" progress monitoring and planning system for a major overseas contract..”</a:t>
            </a:r>
            <a:endParaRPr lang="en-US" altLang="en-US" sz="1400">
              <a:solidFill>
                <a:srgbClr val="F1981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9"/>
          <p:cNvSpPr txBox="1">
            <a:spLocks noChangeArrowheads="1"/>
          </p:cNvSpPr>
          <p:nvPr/>
        </p:nvSpPr>
        <p:spPr bwMode="auto">
          <a:xfrm>
            <a:off x="642938" y="214313"/>
            <a:ext cx="78581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FontTx/>
              <a:buNone/>
            </a:pPr>
            <a:r>
              <a:rPr lang="en-US" altLang="en-US" sz="2400" i="1">
                <a:solidFill>
                  <a:srgbClr val="003868"/>
                </a:solidFill>
                <a:latin typeface="Franklin Gothic Book" pitchFamily="34" charset="0"/>
              </a:rPr>
              <a:t>We are creating business confidence for our clients both in Australia and overseas since 1992. </a:t>
            </a:r>
          </a:p>
        </p:txBody>
      </p:sp>
      <p:sp>
        <p:nvSpPr>
          <p:cNvPr id="4099" name="Rectangle 3"/>
          <p:cNvSpPr txBox="1">
            <a:spLocks noChangeArrowheads="1"/>
          </p:cNvSpPr>
          <p:nvPr/>
        </p:nvSpPr>
        <p:spPr bwMode="auto">
          <a:xfrm>
            <a:off x="357188" y="5143500"/>
            <a:ext cx="85725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AU" altLang="en-US" sz="2400">
                <a:solidFill>
                  <a:srgbClr val="FF0000"/>
                </a:solidFill>
                <a:latin typeface="Franklin Gothic Book" pitchFamily="34" charset="0"/>
              </a:rPr>
              <a:t>“Business Confidence through Planning”</a:t>
            </a:r>
          </a:p>
          <a:p>
            <a:pPr algn="ctr" eaLnBrk="1" hangingPunct="1">
              <a:spcBef>
                <a:spcPct val="0"/>
              </a:spcBef>
              <a:buFontTx/>
              <a:buNone/>
            </a:pPr>
            <a:r>
              <a:rPr lang="en-AU" altLang="en-US" sz="2400">
                <a:solidFill>
                  <a:srgbClr val="FF0000"/>
                </a:solidFill>
                <a:latin typeface="Franklin Gothic Book" pitchFamily="34" charset="0"/>
              </a:rPr>
              <a:t>“Planning for business confidence”</a:t>
            </a:r>
          </a:p>
        </p:txBody>
      </p:sp>
      <p:graphicFrame>
        <p:nvGraphicFramePr>
          <p:cNvPr id="11" name="Content Placeholder 10"/>
          <p:cNvGraphicFramePr>
            <a:graphicFrameLocks noGrp="1"/>
          </p:cNvGraphicFramePr>
          <p:nvPr>
            <p:ph idx="1"/>
          </p:nvPr>
        </p:nvGraphicFramePr>
        <p:xfrm>
          <a:off x="685800" y="1981200"/>
          <a:ext cx="7772401" cy="1854200"/>
        </p:xfrm>
        <a:graphic>
          <a:graphicData uri="http://schemas.openxmlformats.org/drawingml/2006/table">
            <a:tbl>
              <a:tblPr firstRow="1" bandRow="1">
                <a:tableStyleId>{F5AB1C69-6EDB-4FF4-983F-18BD219EF322}</a:tableStyleId>
              </a:tblPr>
              <a:tblGrid>
                <a:gridCol w="1110343"/>
                <a:gridCol w="1110343"/>
                <a:gridCol w="1110343"/>
                <a:gridCol w="1110343"/>
                <a:gridCol w="1110343"/>
                <a:gridCol w="1110343"/>
                <a:gridCol w="1110343"/>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12" name="Table 11"/>
          <p:cNvGraphicFramePr>
            <a:graphicFrameLocks noGrp="1"/>
          </p:cNvGraphicFramePr>
          <p:nvPr/>
        </p:nvGraphicFramePr>
        <p:xfrm>
          <a:off x="428625" y="1214438"/>
          <a:ext cx="8429625" cy="4886329"/>
        </p:xfrm>
        <a:graphic>
          <a:graphicData uri="http://schemas.openxmlformats.org/drawingml/2006/table">
            <a:tbl>
              <a:tblPr firstRow="1" bandRow="1">
                <a:tableStyleId>{16D9F66E-5EB9-4882-86FB-DCBF35E3C3E4}</a:tableStyleId>
              </a:tblPr>
              <a:tblGrid>
                <a:gridCol w="1404938"/>
                <a:gridCol w="1404938"/>
                <a:gridCol w="1476374"/>
                <a:gridCol w="1333499"/>
                <a:gridCol w="1404938"/>
                <a:gridCol w="1404938"/>
              </a:tblGrid>
              <a:tr h="379145">
                <a:tc>
                  <a:txBody>
                    <a:bodyPr/>
                    <a:lstStyle/>
                    <a:p>
                      <a:endParaRPr lang="en-US" sz="1800" dirty="0">
                        <a:solidFill>
                          <a:srgbClr val="003868"/>
                        </a:solidFill>
                      </a:endParaRPr>
                    </a:p>
                  </a:txBody>
                  <a:tcPr marL="91439" marR="91439" marT="45719" marB="45719"/>
                </a:tc>
                <a:tc>
                  <a:txBody>
                    <a:bodyPr/>
                    <a:lstStyle/>
                    <a:p>
                      <a:pPr algn="ctr" rtl="0" eaLnBrk="1" fontAlgn="base" hangingPunct="1">
                        <a:spcBef>
                          <a:spcPct val="20000"/>
                        </a:spcBef>
                        <a:spcAft>
                          <a:spcPct val="0"/>
                        </a:spcAft>
                        <a:defRPr/>
                      </a:pPr>
                      <a:r>
                        <a:rPr lang="en-US" sz="1600" i="1" dirty="0" smtClean="0">
                          <a:solidFill>
                            <a:srgbClr val="003868"/>
                          </a:solidFill>
                          <a:latin typeface="Franklin Gothic Book" pitchFamily="34" charset="0"/>
                          <a:ea typeface="+mn-ea"/>
                          <a:cs typeface="+mn-cs"/>
                        </a:rPr>
                        <a:t>Mining</a:t>
                      </a:r>
                    </a:p>
                  </a:txBody>
                  <a:tcPr marL="91439" marR="91439" marT="45719" marB="45719"/>
                </a:tc>
                <a:tc>
                  <a:txBody>
                    <a:bodyPr/>
                    <a:lstStyle/>
                    <a:p>
                      <a:pPr algn="ctr" rtl="0" eaLnBrk="1" fontAlgn="base" hangingPunct="1">
                        <a:spcBef>
                          <a:spcPct val="20000"/>
                        </a:spcBef>
                        <a:spcAft>
                          <a:spcPct val="0"/>
                        </a:spcAft>
                        <a:defRPr/>
                      </a:pPr>
                      <a:r>
                        <a:rPr lang="en-US" sz="1600" i="1" dirty="0" smtClean="0">
                          <a:solidFill>
                            <a:srgbClr val="003868"/>
                          </a:solidFill>
                          <a:latin typeface="Franklin Gothic Book" pitchFamily="34" charset="0"/>
                          <a:ea typeface="+mn-ea"/>
                          <a:cs typeface="+mn-cs"/>
                        </a:rPr>
                        <a:t>Construction </a:t>
                      </a:r>
                    </a:p>
                  </a:txBody>
                  <a:tcPr marL="91439" marR="91439" marT="45719" marB="45719"/>
                </a:tc>
                <a:tc>
                  <a:txBody>
                    <a:bodyPr/>
                    <a:lstStyle/>
                    <a:p>
                      <a:pPr algn="ctr" rtl="0" eaLnBrk="1" fontAlgn="base" hangingPunct="1">
                        <a:spcBef>
                          <a:spcPct val="20000"/>
                        </a:spcBef>
                        <a:spcAft>
                          <a:spcPct val="0"/>
                        </a:spcAft>
                        <a:defRPr/>
                      </a:pPr>
                      <a:r>
                        <a:rPr lang="en-US" sz="1600" i="1" dirty="0" smtClean="0">
                          <a:solidFill>
                            <a:srgbClr val="003868"/>
                          </a:solidFill>
                          <a:latin typeface="Franklin Gothic Book" pitchFamily="34" charset="0"/>
                          <a:ea typeface="+mn-ea"/>
                          <a:cs typeface="+mn-cs"/>
                        </a:rPr>
                        <a:t>Petrochem</a:t>
                      </a:r>
                    </a:p>
                  </a:txBody>
                  <a:tcPr marL="91439" marR="91439" marT="45719" marB="45719"/>
                </a:tc>
                <a:tc>
                  <a:txBody>
                    <a:bodyPr/>
                    <a:lstStyle/>
                    <a:p>
                      <a:pPr algn="ctr" rtl="0" eaLnBrk="1" fontAlgn="base" hangingPunct="1">
                        <a:spcBef>
                          <a:spcPct val="20000"/>
                        </a:spcBef>
                        <a:spcAft>
                          <a:spcPct val="0"/>
                        </a:spcAft>
                        <a:defRPr/>
                      </a:pPr>
                      <a:r>
                        <a:rPr lang="en-US" sz="1600" i="1" dirty="0" err="1" smtClean="0">
                          <a:solidFill>
                            <a:srgbClr val="003868"/>
                          </a:solidFill>
                          <a:latin typeface="Franklin Gothic Book" pitchFamily="34" charset="0"/>
                          <a:ea typeface="+mn-ea"/>
                          <a:cs typeface="+mn-cs"/>
                        </a:rPr>
                        <a:t>Defence</a:t>
                      </a:r>
                      <a:endParaRPr lang="en-US" sz="1600" i="1" dirty="0" smtClean="0">
                        <a:solidFill>
                          <a:srgbClr val="003868"/>
                        </a:solidFill>
                        <a:latin typeface="Franklin Gothic Book" pitchFamily="34" charset="0"/>
                        <a:ea typeface="+mn-ea"/>
                        <a:cs typeface="+mn-cs"/>
                      </a:endParaRPr>
                    </a:p>
                  </a:txBody>
                  <a:tcPr marL="91439" marR="91439" marT="45719" marB="45719"/>
                </a:tc>
                <a:tc>
                  <a:txBody>
                    <a:bodyPr/>
                    <a:lstStyle/>
                    <a:p>
                      <a:pPr algn="ctr" rtl="0" eaLnBrk="1" fontAlgn="base" hangingPunct="1">
                        <a:spcBef>
                          <a:spcPct val="20000"/>
                        </a:spcBef>
                        <a:spcAft>
                          <a:spcPct val="0"/>
                        </a:spcAft>
                        <a:defRPr/>
                      </a:pPr>
                      <a:r>
                        <a:rPr lang="en-US" sz="1600" i="1" dirty="0" smtClean="0">
                          <a:solidFill>
                            <a:srgbClr val="003868"/>
                          </a:solidFill>
                          <a:latin typeface="Franklin Gothic Book" pitchFamily="34" charset="0"/>
                          <a:ea typeface="+mn-ea"/>
                          <a:cs typeface="+mn-cs"/>
                        </a:rPr>
                        <a:t>Telco &amp; IT</a:t>
                      </a:r>
                    </a:p>
                  </a:txBody>
                  <a:tcPr marL="91439" marR="91439" marT="45719" marB="45719"/>
                </a:tc>
              </a:tr>
              <a:tr h="1188716">
                <a:tc>
                  <a:txBody>
                    <a:bodyPr/>
                    <a:lstStyle/>
                    <a:p>
                      <a:pPr algn="ctr" rtl="0" eaLnBrk="1" fontAlgn="base" hangingPunct="1">
                        <a:spcBef>
                          <a:spcPct val="20000"/>
                        </a:spcBef>
                        <a:spcAft>
                          <a:spcPct val="0"/>
                        </a:spcAft>
                        <a:defRPr/>
                      </a:pPr>
                      <a:r>
                        <a:rPr lang="en-US" sz="1500" b="1" i="1" dirty="0" smtClean="0">
                          <a:solidFill>
                            <a:srgbClr val="003868"/>
                          </a:solidFill>
                          <a:latin typeface="Franklin Gothic Book" pitchFamily="34" charset="0"/>
                          <a:ea typeface="+mn-ea"/>
                          <a:cs typeface="+mn-cs"/>
                        </a:rPr>
                        <a:t>Project Scheduling</a:t>
                      </a: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Scheduling of Coal Processing Plant CPP Refurbishment</a:t>
                      </a:r>
                    </a:p>
                    <a:p>
                      <a:pPr algn="ctr"/>
                      <a:r>
                        <a:rPr lang="en-US" sz="900" b="1" i="0" dirty="0" err="1" smtClean="0">
                          <a:solidFill>
                            <a:srgbClr val="003868"/>
                          </a:solidFill>
                          <a:latin typeface="Arial" pitchFamily="34" charset="0"/>
                          <a:cs typeface="Arial" pitchFamily="34" charset="0"/>
                        </a:rPr>
                        <a:t>Saraji</a:t>
                      </a:r>
                      <a:r>
                        <a:rPr lang="en-US" sz="900" b="1" i="0" baseline="0" dirty="0" smtClean="0">
                          <a:solidFill>
                            <a:srgbClr val="003868"/>
                          </a:solidFill>
                          <a:latin typeface="Arial" pitchFamily="34" charset="0"/>
                          <a:cs typeface="Arial" pitchFamily="34" charset="0"/>
                        </a:rPr>
                        <a:t> Coal Mine,</a:t>
                      </a:r>
                    </a:p>
                    <a:p>
                      <a:pPr algn="ctr"/>
                      <a:r>
                        <a:rPr lang="en-US" sz="900" b="1" i="0" baseline="0" dirty="0" smtClean="0">
                          <a:solidFill>
                            <a:srgbClr val="003868"/>
                          </a:solidFill>
                          <a:latin typeface="Arial" pitchFamily="34" charset="0"/>
                          <a:cs typeface="Arial" pitchFamily="34" charset="0"/>
                        </a:rPr>
                        <a:t>BHP Billiton </a:t>
                      </a:r>
                    </a:p>
                    <a:p>
                      <a:pPr algn="ct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rtl="0" eaLnBrk="1" fontAlgn="base" hangingPunct="1">
                        <a:spcBef>
                          <a:spcPct val="20000"/>
                        </a:spcBef>
                        <a:spcAft>
                          <a:spcPct val="0"/>
                        </a:spcAft>
                        <a:defRPr/>
                      </a:pPr>
                      <a:r>
                        <a:rPr lang="en-US" sz="900" b="1" i="0" dirty="0" smtClean="0">
                          <a:solidFill>
                            <a:srgbClr val="003868"/>
                          </a:solidFill>
                          <a:latin typeface="Arial" pitchFamily="34" charset="0"/>
                          <a:ea typeface="+mn-ea"/>
                          <a:cs typeface="Arial" pitchFamily="34" charset="0"/>
                        </a:rPr>
                        <a:t>Project Scheduling Planning,</a:t>
                      </a:r>
                      <a:r>
                        <a:rPr lang="en-US" sz="900" b="1" i="0" baseline="0" dirty="0" smtClean="0">
                          <a:solidFill>
                            <a:srgbClr val="003868"/>
                          </a:solidFill>
                          <a:latin typeface="Arial" pitchFamily="34" charset="0"/>
                          <a:ea typeface="+mn-ea"/>
                          <a:cs typeface="Arial" pitchFamily="34" charset="0"/>
                        </a:rPr>
                        <a:t> </a:t>
                      </a:r>
                      <a:r>
                        <a:rPr lang="en-US" sz="900" b="1" i="0" baseline="0" dirty="0" err="1" smtClean="0">
                          <a:solidFill>
                            <a:srgbClr val="003868"/>
                          </a:solidFill>
                          <a:latin typeface="Arial" pitchFamily="34" charset="0"/>
                          <a:ea typeface="+mn-ea"/>
                          <a:cs typeface="Arial" pitchFamily="34" charset="0"/>
                        </a:rPr>
                        <a:t>Rostering</a:t>
                      </a:r>
                      <a:r>
                        <a:rPr lang="en-US" sz="900" b="1" i="0" baseline="0" dirty="0" smtClean="0">
                          <a:solidFill>
                            <a:srgbClr val="003868"/>
                          </a:solidFill>
                          <a:latin typeface="Arial" pitchFamily="34" charset="0"/>
                          <a:ea typeface="+mn-ea"/>
                          <a:cs typeface="Arial" pitchFamily="34" charset="0"/>
                        </a:rPr>
                        <a:t> &amp; Control of Progress</a:t>
                      </a:r>
                      <a:endParaRPr lang="en-US" sz="900" b="1" i="0" dirty="0" smtClean="0">
                        <a:solidFill>
                          <a:srgbClr val="003868"/>
                        </a:solidFill>
                        <a:latin typeface="Arial" pitchFamily="34" charset="0"/>
                        <a:ea typeface="+mn-ea"/>
                        <a:cs typeface="Arial" pitchFamily="34" charset="0"/>
                      </a:endParaRPr>
                    </a:p>
                    <a:p>
                      <a:pPr algn="ctr" rtl="0" eaLnBrk="1" fontAlgn="base" hangingPunct="1">
                        <a:spcBef>
                          <a:spcPct val="20000"/>
                        </a:spcBef>
                        <a:spcAft>
                          <a:spcPct val="0"/>
                        </a:spcAft>
                        <a:defRPr/>
                      </a:pPr>
                      <a:r>
                        <a:rPr lang="en-US" sz="900" b="1" i="0" dirty="0" smtClean="0">
                          <a:solidFill>
                            <a:srgbClr val="003868"/>
                          </a:solidFill>
                          <a:latin typeface="Arial" pitchFamily="34" charset="0"/>
                          <a:ea typeface="+mn-ea"/>
                          <a:cs typeface="Arial" pitchFamily="34" charset="0"/>
                        </a:rPr>
                        <a:t>Caltex,</a:t>
                      </a:r>
                      <a:r>
                        <a:rPr lang="en-US" sz="900" b="1" i="0" baseline="0" dirty="0" smtClean="0">
                          <a:solidFill>
                            <a:srgbClr val="003868"/>
                          </a:solidFill>
                          <a:latin typeface="Arial" pitchFamily="34" charset="0"/>
                          <a:ea typeface="+mn-ea"/>
                          <a:cs typeface="Arial" pitchFamily="34" charset="0"/>
                        </a:rPr>
                        <a:t> Brisbane</a:t>
                      </a:r>
                      <a:endParaRPr lang="en-US" sz="900" b="1" i="0" dirty="0" smtClean="0">
                        <a:solidFill>
                          <a:srgbClr val="003868"/>
                        </a:solidFill>
                        <a:latin typeface="Arial" pitchFamily="34" charset="0"/>
                        <a:ea typeface="+mn-ea"/>
                        <a:cs typeface="Arial" pitchFamily="34" charset="0"/>
                      </a:endParaRPr>
                    </a:p>
                  </a:txBody>
                  <a:tcPr marL="91439" marR="91439"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cs typeface="Arial" pitchFamily="34" charset="0"/>
                        </a:rPr>
                        <a:t>Scheduling</a:t>
                      </a:r>
                      <a:r>
                        <a:rPr lang="en-US" sz="900" b="1" i="0" baseline="0" dirty="0" smtClean="0">
                          <a:solidFill>
                            <a:srgbClr val="003868"/>
                          </a:solidFill>
                          <a:latin typeface="Arial" pitchFamily="34" charset="0"/>
                          <a:cs typeface="Arial" pitchFamily="34" charset="0"/>
                        </a:rPr>
                        <a:t> </a:t>
                      </a:r>
                      <a:r>
                        <a:rPr lang="en-US" sz="900" b="1" i="0" dirty="0" smtClean="0">
                          <a:solidFill>
                            <a:srgbClr val="003868"/>
                          </a:solidFill>
                          <a:latin typeface="Arial" pitchFamily="34" charset="0"/>
                          <a:cs typeface="Arial" pitchFamily="34" charset="0"/>
                        </a:rPr>
                        <a:t>of two Additional Ethylene Furnaces, </a:t>
                      </a:r>
                      <a:r>
                        <a:rPr lang="en-US" sz="900" b="1" i="0" dirty="0" err="1" smtClean="0">
                          <a:solidFill>
                            <a:srgbClr val="003868"/>
                          </a:solidFill>
                          <a:latin typeface="Arial" pitchFamily="34" charset="0"/>
                          <a:cs typeface="Arial" pitchFamily="34" charset="0"/>
                        </a:rPr>
                        <a:t>Jubail</a:t>
                      </a:r>
                      <a:r>
                        <a:rPr lang="en-US" sz="900" b="1" i="0" baseline="0" dirty="0" smtClean="0">
                          <a:solidFill>
                            <a:srgbClr val="003868"/>
                          </a:solidFill>
                          <a:latin typeface="Arial" pitchFamily="34" charset="0"/>
                          <a:cs typeface="Arial" pitchFamily="34" charset="0"/>
                        </a:rPr>
                        <a:t> Petrochemical Complex , Chiyoda </a:t>
                      </a:r>
                      <a:r>
                        <a:rPr lang="en-US" sz="900" b="1" i="0" baseline="0" dirty="0" err="1" smtClean="0">
                          <a:solidFill>
                            <a:srgbClr val="003868"/>
                          </a:solidFill>
                          <a:latin typeface="Arial" pitchFamily="34" charset="0"/>
                          <a:cs typeface="Arial" pitchFamily="34" charset="0"/>
                        </a:rPr>
                        <a:t>Petrostar</a:t>
                      </a:r>
                      <a:r>
                        <a:rPr lang="en-US" sz="900" b="1" i="0" baseline="0" dirty="0" smtClean="0">
                          <a:solidFill>
                            <a:srgbClr val="003868"/>
                          </a:solidFill>
                          <a:latin typeface="Arial" pitchFamily="34" charset="0"/>
                          <a:cs typeface="Arial" pitchFamily="34" charset="0"/>
                        </a:rPr>
                        <a:t> Ltd, Saudi Arabia</a:t>
                      </a:r>
                      <a:r>
                        <a:rPr lang="en-US" sz="900" b="1" i="0" dirty="0" smtClean="0">
                          <a:solidFill>
                            <a:srgbClr val="003868"/>
                          </a:solidFill>
                          <a:latin typeface="Arial" pitchFamily="34" charset="0"/>
                          <a:cs typeface="Arial" pitchFamily="34" charset="0"/>
                        </a:rPr>
                        <a:t> </a:t>
                      </a:r>
                    </a:p>
                    <a:p>
                      <a:pPr algn="ct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ASLAV CPT, Armored</a:t>
                      </a:r>
                      <a:r>
                        <a:rPr lang="en-US" sz="900" b="1" i="0" baseline="0" dirty="0" smtClean="0">
                          <a:solidFill>
                            <a:srgbClr val="003868"/>
                          </a:solidFill>
                          <a:latin typeface="Arial" pitchFamily="34" charset="0"/>
                          <a:cs typeface="Arial" pitchFamily="34" charset="0"/>
                        </a:rPr>
                        <a:t> Vehicle Training Simulator</a:t>
                      </a:r>
                      <a:r>
                        <a:rPr lang="en-US" sz="900" b="1" i="0" dirty="0" smtClean="0">
                          <a:solidFill>
                            <a:srgbClr val="003868"/>
                          </a:solidFill>
                          <a:latin typeface="Arial" pitchFamily="34" charset="0"/>
                          <a:cs typeface="Arial" pitchFamily="34" charset="0"/>
                        </a:rPr>
                        <a:t> – Thales Training &amp; Simulation Pty Ltd Australia</a:t>
                      </a: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TTSA/TTSP Integration Plan, Software Testing Plan, Thales Training &amp; Simulation Pty Ltd</a:t>
                      </a:r>
                    </a:p>
                    <a:p>
                      <a:pPr algn="ctr"/>
                      <a:r>
                        <a:rPr lang="en-US" sz="900" b="1" i="0" dirty="0" smtClean="0">
                          <a:solidFill>
                            <a:srgbClr val="003868"/>
                          </a:solidFill>
                          <a:latin typeface="Arial" pitchFamily="34" charset="0"/>
                          <a:cs typeface="Arial" pitchFamily="34" charset="0"/>
                        </a:rPr>
                        <a:t>Australia</a:t>
                      </a:r>
                      <a:endParaRPr lang="en-US" sz="900" b="1" i="0" dirty="0">
                        <a:solidFill>
                          <a:srgbClr val="003868"/>
                        </a:solidFill>
                        <a:latin typeface="Arial" pitchFamily="34" charset="0"/>
                        <a:cs typeface="Arial" pitchFamily="34" charset="0"/>
                      </a:endParaRPr>
                    </a:p>
                  </a:txBody>
                  <a:tcPr marL="91439" marR="91439" marT="45719" marB="45719"/>
                </a:tc>
              </a:tr>
              <a:tr h="1051556">
                <a:tc>
                  <a:txBody>
                    <a:bodyPr/>
                    <a:lstStyle/>
                    <a:p>
                      <a:pPr algn="ctr" rtl="0" eaLnBrk="1" fontAlgn="base" hangingPunct="1">
                        <a:spcBef>
                          <a:spcPct val="20000"/>
                        </a:spcBef>
                        <a:spcAft>
                          <a:spcPct val="0"/>
                        </a:spcAft>
                        <a:defRPr/>
                      </a:pPr>
                      <a:r>
                        <a:rPr lang="en-US" sz="1500" b="1" i="1" dirty="0" smtClean="0">
                          <a:solidFill>
                            <a:srgbClr val="003868"/>
                          </a:solidFill>
                          <a:latin typeface="Franklin Gothic Book" pitchFamily="34" charset="0"/>
                          <a:ea typeface="+mn-ea"/>
                          <a:cs typeface="+mn-cs"/>
                        </a:rPr>
                        <a:t>Project Planning and Control</a:t>
                      </a:r>
                    </a:p>
                  </a:txBody>
                  <a:tcPr marL="91439" marR="91439" marT="45719" marB="45719"/>
                </a:tc>
                <a:tc>
                  <a:txBody>
                    <a:bodyPr/>
                    <a:lstStyle/>
                    <a:p>
                      <a:pPr algn="ctr"/>
                      <a:r>
                        <a:rPr lang="en-US" sz="900" b="1" i="0" dirty="0" err="1" smtClean="0">
                          <a:solidFill>
                            <a:srgbClr val="003868"/>
                          </a:solidFill>
                          <a:latin typeface="Arial" pitchFamily="34" charset="0"/>
                          <a:cs typeface="Arial" pitchFamily="34" charset="0"/>
                        </a:rPr>
                        <a:t>Blackwater</a:t>
                      </a:r>
                      <a:r>
                        <a:rPr lang="en-US" sz="900" b="1" i="0" dirty="0" smtClean="0">
                          <a:solidFill>
                            <a:srgbClr val="003868"/>
                          </a:solidFill>
                          <a:latin typeface="Arial" pitchFamily="34" charset="0"/>
                          <a:cs typeface="Arial" pitchFamily="34" charset="0"/>
                        </a:rPr>
                        <a:t> Coal Mine, Coal Handling &amp; Processing Plant Construction.</a:t>
                      </a:r>
                    </a:p>
                    <a:p>
                      <a:pPr algn="ctr"/>
                      <a:r>
                        <a:rPr lang="en-US" sz="900" b="1" i="0" dirty="0" smtClean="0">
                          <a:solidFill>
                            <a:srgbClr val="003868"/>
                          </a:solidFill>
                          <a:latin typeface="Arial" pitchFamily="34" charset="0"/>
                          <a:cs typeface="Arial" pitchFamily="34" charset="0"/>
                        </a:rPr>
                        <a:t>BHP - Billiton -  Mitsubishi Alliance</a:t>
                      </a:r>
                    </a:p>
                    <a:p>
                      <a:pPr algn="ctr"/>
                      <a:endParaRPr lang="en-US" sz="900" b="1" i="0" dirty="0">
                        <a:solidFill>
                          <a:srgbClr val="003868"/>
                        </a:solidFill>
                        <a:latin typeface="Arial" pitchFamily="34" charset="0"/>
                        <a:cs typeface="Arial" pitchFamily="34" charset="0"/>
                      </a:endParaRPr>
                    </a:p>
                  </a:txBody>
                  <a:tcPr marL="91439" marR="91439"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cs typeface="Arial" pitchFamily="34" charset="0"/>
                        </a:rPr>
                        <a:t>Project</a:t>
                      </a:r>
                      <a:r>
                        <a:rPr lang="en-US" sz="900" b="1" i="0" baseline="0" dirty="0" smtClean="0">
                          <a:solidFill>
                            <a:srgbClr val="003868"/>
                          </a:solidFill>
                          <a:latin typeface="Arial" pitchFamily="34" charset="0"/>
                          <a:cs typeface="Arial" pitchFamily="34" charset="0"/>
                        </a:rPr>
                        <a:t> Tender Planning &amp; Implementation Project Program Development</a:t>
                      </a:r>
                      <a:endParaRPr lang="en-US" sz="900" b="1" i="0" dirty="0" smtClean="0">
                        <a:solidFill>
                          <a:srgbClr val="003868"/>
                        </a:solidFill>
                        <a:latin typeface="Arial" pitchFamily="34" charset="0"/>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cs typeface="Arial" pitchFamily="34" charset="0"/>
                        </a:rPr>
                        <a:t>M5 East</a:t>
                      </a:r>
                      <a:r>
                        <a:rPr lang="en-US" sz="900" b="1" i="0" baseline="0" dirty="0" smtClean="0">
                          <a:solidFill>
                            <a:srgbClr val="003868"/>
                          </a:solidFill>
                          <a:latin typeface="Arial" pitchFamily="34" charset="0"/>
                          <a:cs typeface="Arial" pitchFamily="34" charset="0"/>
                        </a:rPr>
                        <a:t>, Sydney</a:t>
                      </a:r>
                      <a:endParaRPr lang="en-US" sz="900" b="1" i="0" dirty="0" smtClean="0">
                        <a:solidFill>
                          <a:srgbClr val="003868"/>
                        </a:solidFill>
                        <a:latin typeface="Arial" pitchFamily="34" charset="0"/>
                        <a:cs typeface="Arial" pitchFamily="34" charset="0"/>
                      </a:endParaRPr>
                    </a:p>
                    <a:p>
                      <a:pPr algn="ctr"/>
                      <a:r>
                        <a:rPr lang="en-US" sz="900" b="1" i="0" dirty="0" err="1" smtClean="0">
                          <a:solidFill>
                            <a:srgbClr val="003868"/>
                          </a:solidFill>
                          <a:latin typeface="Arial" pitchFamily="34" charset="0"/>
                          <a:cs typeface="Arial" pitchFamily="34" charset="0"/>
                        </a:rPr>
                        <a:t>Bilfinger</a:t>
                      </a:r>
                      <a:r>
                        <a:rPr lang="en-US" sz="900" b="1" i="0" dirty="0" smtClean="0">
                          <a:solidFill>
                            <a:srgbClr val="003868"/>
                          </a:solidFill>
                          <a:latin typeface="Arial" pitchFamily="34" charset="0"/>
                          <a:cs typeface="Arial" pitchFamily="34" charset="0"/>
                        </a:rPr>
                        <a:t>-Berger Australia</a:t>
                      </a:r>
                      <a:endParaRPr lang="en-US" sz="900" b="1" i="0" dirty="0">
                        <a:solidFill>
                          <a:srgbClr val="003868"/>
                        </a:solidFill>
                        <a:latin typeface="Arial" pitchFamily="34" charset="0"/>
                        <a:cs typeface="Arial" pitchFamily="34" charset="0"/>
                      </a:endParaRPr>
                    </a:p>
                  </a:txBody>
                  <a:tcPr marL="91439" marR="91439"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err="1" smtClean="0">
                          <a:solidFill>
                            <a:srgbClr val="003868"/>
                          </a:solidFill>
                          <a:latin typeface="Arial" pitchFamily="34" charset="0"/>
                          <a:cs typeface="Arial" pitchFamily="34" charset="0"/>
                        </a:rPr>
                        <a:t>Wallumbilla</a:t>
                      </a:r>
                      <a:r>
                        <a:rPr lang="en-US" sz="900" b="1" i="0" dirty="0" smtClean="0">
                          <a:solidFill>
                            <a:srgbClr val="003868"/>
                          </a:solidFill>
                          <a:latin typeface="Arial" pitchFamily="34" charset="0"/>
                          <a:cs typeface="Arial" pitchFamily="34" charset="0"/>
                        </a:rPr>
                        <a:t> to </a:t>
                      </a:r>
                      <a:r>
                        <a:rPr lang="en-US" sz="900" b="1" i="0" dirty="0" err="1" smtClean="0">
                          <a:solidFill>
                            <a:srgbClr val="003868"/>
                          </a:solidFill>
                          <a:latin typeface="Arial" pitchFamily="34" charset="0"/>
                          <a:cs typeface="Arial" pitchFamily="34" charset="0"/>
                        </a:rPr>
                        <a:t>Braemar</a:t>
                      </a:r>
                      <a:r>
                        <a:rPr lang="en-US" sz="900" b="1" i="0" dirty="0" smtClean="0">
                          <a:solidFill>
                            <a:srgbClr val="003868"/>
                          </a:solidFill>
                          <a:latin typeface="Arial" pitchFamily="34" charset="0"/>
                          <a:cs typeface="Arial" pitchFamily="34" charset="0"/>
                        </a:rPr>
                        <a:t> Gas Pipeline,</a:t>
                      </a:r>
                      <a:r>
                        <a:rPr lang="en-US" sz="900" b="1" i="0" baseline="0" dirty="0" smtClean="0">
                          <a:solidFill>
                            <a:srgbClr val="003868"/>
                          </a:solidFill>
                          <a:latin typeface="Arial" pitchFamily="34" charset="0"/>
                          <a:cs typeface="Arial" pitchFamily="34" charset="0"/>
                        </a:rPr>
                        <a:t> </a:t>
                      </a:r>
                      <a:r>
                        <a:rPr lang="en-US" sz="900" b="1" i="0" dirty="0" smtClean="0">
                          <a:solidFill>
                            <a:srgbClr val="003868"/>
                          </a:solidFill>
                          <a:latin typeface="Arial" pitchFamily="34" charset="0"/>
                          <a:cs typeface="Arial" pitchFamily="34" charset="0"/>
                        </a:rPr>
                        <a:t>Development Phase, </a:t>
                      </a:r>
                      <a:r>
                        <a:rPr lang="en-US" sz="900" b="1" i="0" dirty="0" err="1" smtClean="0">
                          <a:solidFill>
                            <a:srgbClr val="003868"/>
                          </a:solidFill>
                          <a:latin typeface="Arial" pitchFamily="34" charset="0"/>
                          <a:cs typeface="Arial" pitchFamily="34" charset="0"/>
                        </a:rPr>
                        <a:t>Energex</a:t>
                      </a:r>
                      <a:endParaRPr lang="en-US" sz="900" b="1" i="0" dirty="0" smtClean="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Australian Frigates Upgrade FFG, ADI &amp; Lockheed</a:t>
                      </a:r>
                      <a:r>
                        <a:rPr lang="en-US" sz="900" b="1" i="0" baseline="0" dirty="0" smtClean="0">
                          <a:solidFill>
                            <a:srgbClr val="003868"/>
                          </a:solidFill>
                          <a:latin typeface="Arial" pitchFamily="34" charset="0"/>
                          <a:cs typeface="Arial" pitchFamily="34" charset="0"/>
                        </a:rPr>
                        <a:t> Martin Australia &amp; USA</a:t>
                      </a: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Administration Platform </a:t>
                      </a:r>
                      <a:r>
                        <a:rPr lang="en-US" sz="900" b="1" i="0" dirty="0" err="1" smtClean="0">
                          <a:solidFill>
                            <a:srgbClr val="003868"/>
                          </a:solidFill>
                          <a:latin typeface="Arial" pitchFamily="34" charset="0"/>
                          <a:cs typeface="Arial" pitchFamily="34" charset="0"/>
                        </a:rPr>
                        <a:t>Modernisation</a:t>
                      </a:r>
                      <a:r>
                        <a:rPr lang="en-US" sz="900" b="1" i="0" dirty="0" smtClean="0">
                          <a:solidFill>
                            <a:srgbClr val="003868"/>
                          </a:solidFill>
                          <a:latin typeface="Arial" pitchFamily="34" charset="0"/>
                          <a:cs typeface="Arial" pitchFamily="34" charset="0"/>
                        </a:rPr>
                        <a:t> Project, </a:t>
                      </a:r>
                      <a:r>
                        <a:rPr lang="en-US" sz="900" b="1" i="0" dirty="0" err="1" smtClean="0">
                          <a:solidFill>
                            <a:srgbClr val="003868"/>
                          </a:solidFill>
                          <a:latin typeface="Arial" pitchFamily="34" charset="0"/>
                          <a:cs typeface="Arial" pitchFamily="34" charset="0"/>
                        </a:rPr>
                        <a:t>ComSuper</a:t>
                      </a:r>
                      <a:r>
                        <a:rPr lang="en-US" sz="900" b="1" i="0" dirty="0" smtClean="0">
                          <a:solidFill>
                            <a:srgbClr val="003868"/>
                          </a:solidFill>
                          <a:latin typeface="Arial" pitchFamily="34" charset="0"/>
                          <a:cs typeface="Arial" pitchFamily="34" charset="0"/>
                        </a:rPr>
                        <a:t>, Canberra</a:t>
                      </a:r>
                      <a:endParaRPr lang="en-US" sz="900" b="1" i="0" dirty="0">
                        <a:solidFill>
                          <a:srgbClr val="003868"/>
                        </a:solidFill>
                        <a:latin typeface="Arial" pitchFamily="34" charset="0"/>
                        <a:cs typeface="Arial" pitchFamily="34" charset="0"/>
                      </a:endParaRPr>
                    </a:p>
                  </a:txBody>
                  <a:tcPr marL="91439" marR="91439" marT="45719" marB="45719"/>
                </a:tc>
              </a:tr>
              <a:tr h="1051556">
                <a:tc>
                  <a:txBody>
                    <a:bodyPr/>
                    <a:lstStyle/>
                    <a:p>
                      <a:pPr algn="ctr" rtl="0" eaLnBrk="1" fontAlgn="base" hangingPunct="1">
                        <a:spcBef>
                          <a:spcPct val="20000"/>
                        </a:spcBef>
                        <a:spcAft>
                          <a:spcPct val="0"/>
                        </a:spcAft>
                        <a:defRPr/>
                      </a:pPr>
                      <a:r>
                        <a:rPr lang="en-US" sz="1500" b="1" i="1" dirty="0" smtClean="0">
                          <a:solidFill>
                            <a:srgbClr val="003868"/>
                          </a:solidFill>
                          <a:latin typeface="Franklin Gothic Book" pitchFamily="34" charset="0"/>
                          <a:ea typeface="+mn-ea"/>
                          <a:cs typeface="+mn-cs"/>
                        </a:rPr>
                        <a:t>Strategic Project Planning and Control </a:t>
                      </a:r>
                    </a:p>
                  </a:txBody>
                  <a:tcPr marL="91439" marR="91439" marT="45719" marB="45719"/>
                </a:tc>
                <a:tc>
                  <a:txBody>
                    <a:bodyPr/>
                    <a:lstStyle/>
                    <a:p>
                      <a:pPr algn="ctr" rtl="0" eaLnBrk="1" fontAlgn="base" hangingPunct="1">
                        <a:spcBef>
                          <a:spcPct val="20000"/>
                        </a:spcBef>
                        <a:spcAft>
                          <a:spcPct val="0"/>
                        </a:spcAft>
                        <a:defRPr/>
                      </a:pPr>
                      <a:r>
                        <a:rPr lang="en-US" sz="900" b="1" i="0" dirty="0" smtClean="0">
                          <a:solidFill>
                            <a:srgbClr val="003868"/>
                          </a:solidFill>
                          <a:latin typeface="Arial" pitchFamily="34" charset="0"/>
                          <a:ea typeface="+mn-ea"/>
                          <a:cs typeface="Arial" pitchFamily="34" charset="0"/>
                        </a:rPr>
                        <a:t>Gold Processing Plant &amp; Infrastructure Development,</a:t>
                      </a:r>
                    </a:p>
                    <a:p>
                      <a:pPr algn="ctr" rtl="0" eaLnBrk="1" fontAlgn="base" hangingPunct="1">
                        <a:spcBef>
                          <a:spcPct val="20000"/>
                        </a:spcBef>
                        <a:spcAft>
                          <a:spcPct val="0"/>
                        </a:spcAft>
                        <a:defRPr/>
                      </a:pPr>
                      <a:r>
                        <a:rPr lang="en-US" sz="900" b="1" i="0" dirty="0" err="1" smtClean="0">
                          <a:solidFill>
                            <a:srgbClr val="003868"/>
                          </a:solidFill>
                          <a:latin typeface="Arial" pitchFamily="34" charset="0"/>
                          <a:ea typeface="+mn-ea"/>
                          <a:cs typeface="Arial" pitchFamily="34" charset="0"/>
                        </a:rPr>
                        <a:t>Lihir</a:t>
                      </a:r>
                      <a:r>
                        <a:rPr lang="en-US" sz="900" b="1" i="0" dirty="0" smtClean="0">
                          <a:solidFill>
                            <a:srgbClr val="003868"/>
                          </a:solidFill>
                          <a:latin typeface="Arial" pitchFamily="34" charset="0"/>
                          <a:ea typeface="+mn-ea"/>
                          <a:cs typeface="Arial" pitchFamily="34" charset="0"/>
                        </a:rPr>
                        <a:t> Gold Mine,</a:t>
                      </a:r>
                    </a:p>
                    <a:p>
                      <a:pPr algn="ctr" rtl="0" eaLnBrk="1" fontAlgn="base" hangingPunct="1">
                        <a:spcBef>
                          <a:spcPct val="20000"/>
                        </a:spcBef>
                        <a:spcAft>
                          <a:spcPct val="0"/>
                        </a:spcAft>
                        <a:defRPr/>
                      </a:pPr>
                      <a:r>
                        <a:rPr lang="en-US" sz="900" b="1" i="0" dirty="0" err="1" smtClean="0">
                          <a:solidFill>
                            <a:srgbClr val="003868"/>
                          </a:solidFill>
                          <a:latin typeface="Arial" pitchFamily="34" charset="0"/>
                          <a:ea typeface="+mn-ea"/>
                          <a:cs typeface="Arial" pitchFamily="34" charset="0"/>
                        </a:rPr>
                        <a:t>Coecon</a:t>
                      </a:r>
                      <a:r>
                        <a:rPr lang="en-US" sz="900" b="1" i="0" dirty="0" smtClean="0">
                          <a:solidFill>
                            <a:srgbClr val="003868"/>
                          </a:solidFill>
                          <a:latin typeface="Arial" pitchFamily="34" charset="0"/>
                          <a:ea typeface="+mn-ea"/>
                          <a:cs typeface="Arial" pitchFamily="34" charset="0"/>
                        </a:rPr>
                        <a:t> PNG</a:t>
                      </a:r>
                    </a:p>
                  </a:txBody>
                  <a:tcPr marL="91439" marR="91439"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ea typeface="+mn-ea"/>
                          <a:cs typeface="Arial" pitchFamily="34" charset="0"/>
                        </a:rPr>
                        <a:t>Planning, Project Control</a:t>
                      </a:r>
                      <a:r>
                        <a:rPr lang="en-US" sz="900" b="1" i="0" baseline="0" dirty="0" smtClean="0">
                          <a:solidFill>
                            <a:srgbClr val="003868"/>
                          </a:solidFill>
                          <a:latin typeface="Arial" pitchFamily="34" charset="0"/>
                          <a:ea typeface="+mn-ea"/>
                          <a:cs typeface="Arial" pitchFamily="34" charset="0"/>
                        </a:rPr>
                        <a:t> and Strategic Project Planning &amp; Decision Making Process</a:t>
                      </a:r>
                      <a:endParaRPr lang="en-US" sz="900" b="1" i="0" dirty="0" smtClean="0">
                        <a:solidFill>
                          <a:srgbClr val="003868"/>
                        </a:solidFill>
                        <a:latin typeface="Arial" pitchFamily="34" charset="0"/>
                        <a:ea typeface="+mn-ea"/>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ea typeface="+mn-ea"/>
                          <a:cs typeface="Arial" pitchFamily="34" charset="0"/>
                        </a:rPr>
                        <a:t>Melbourne City</a:t>
                      </a:r>
                      <a:r>
                        <a:rPr lang="en-US" sz="900" b="1" i="0" baseline="0" dirty="0" smtClean="0">
                          <a:solidFill>
                            <a:srgbClr val="003868"/>
                          </a:solidFill>
                          <a:latin typeface="Arial" pitchFamily="34" charset="0"/>
                          <a:ea typeface="+mn-ea"/>
                          <a:cs typeface="Arial" pitchFamily="34" charset="0"/>
                        </a:rPr>
                        <a:t> Link Toll way.</a:t>
                      </a:r>
                      <a:endParaRPr lang="en-US" sz="900" b="1" i="0" dirty="0" smtClean="0">
                        <a:solidFill>
                          <a:srgbClr val="003868"/>
                        </a:solidFill>
                        <a:latin typeface="Arial" pitchFamily="34" charset="0"/>
                        <a:ea typeface="+mn-ea"/>
                        <a:cs typeface="Arial" pitchFamily="34" charset="0"/>
                      </a:endParaRPr>
                    </a:p>
                  </a:txBody>
                  <a:tcPr marL="91439" marR="91439" marT="45719" marB="45719"/>
                </a:tc>
                <a:tc>
                  <a:txBody>
                    <a:bodyPr/>
                    <a:lstStyle/>
                    <a:p>
                      <a:pPr marL="0" marR="0" indent="0" algn="ctr" defTabSz="914400" rtl="0" eaLnBrk="1" fontAlgn="base" latinLnBrk="0" hangingPunct="1">
                        <a:lnSpc>
                          <a:spcPct val="100000"/>
                        </a:lnSpc>
                        <a:spcBef>
                          <a:spcPct val="20000"/>
                        </a:spcBef>
                        <a:spcAft>
                          <a:spcPct val="0"/>
                        </a:spcAft>
                        <a:buClrTx/>
                        <a:buSzTx/>
                        <a:buFontTx/>
                        <a:buNone/>
                        <a:tabLst/>
                        <a:defRPr/>
                      </a:pPr>
                      <a:r>
                        <a:rPr lang="en-US" sz="900" b="1" i="0" dirty="0" smtClean="0">
                          <a:solidFill>
                            <a:srgbClr val="003868"/>
                          </a:solidFill>
                          <a:latin typeface="Arial" pitchFamily="34" charset="0"/>
                          <a:cs typeface="Arial" pitchFamily="34" charset="0"/>
                        </a:rPr>
                        <a:t>Pluto Onshore LNG Effluent Treatment Plant ,</a:t>
                      </a:r>
                      <a:r>
                        <a:rPr lang="en-US" sz="900" b="1" i="0" baseline="0" dirty="0" smtClean="0">
                          <a:solidFill>
                            <a:srgbClr val="003868"/>
                          </a:solidFill>
                          <a:latin typeface="Arial" pitchFamily="34" charset="0"/>
                          <a:cs typeface="Arial" pitchFamily="34" charset="0"/>
                        </a:rPr>
                        <a:t> </a:t>
                      </a:r>
                      <a:r>
                        <a:rPr lang="en-US" sz="900" b="1" i="0" dirty="0" smtClean="0">
                          <a:solidFill>
                            <a:srgbClr val="003868"/>
                          </a:solidFill>
                          <a:latin typeface="Arial" pitchFamily="34" charset="0"/>
                          <a:cs typeface="Arial" pitchFamily="34" charset="0"/>
                        </a:rPr>
                        <a:t>Woodside Burrup Pty Limited</a:t>
                      </a:r>
                    </a:p>
                    <a:p>
                      <a:pPr algn="ctr" rtl="0" eaLnBrk="1" fontAlgn="base" hangingPunct="1">
                        <a:spcBef>
                          <a:spcPct val="20000"/>
                        </a:spcBef>
                        <a:spcAft>
                          <a:spcPct val="0"/>
                        </a:spcAft>
                        <a:defRPr/>
                      </a:pPr>
                      <a:endParaRPr lang="en-US" sz="900" b="1" i="0" dirty="0" smtClean="0">
                        <a:solidFill>
                          <a:srgbClr val="003868"/>
                        </a:solidFill>
                        <a:latin typeface="Arial" pitchFamily="34" charset="0"/>
                        <a:ea typeface="+mn-ea"/>
                        <a:cs typeface="Arial" pitchFamily="34" charset="0"/>
                      </a:endParaRPr>
                    </a:p>
                  </a:txBody>
                  <a:tcPr marL="91439" marR="91439" marT="45719" marB="45719"/>
                </a:tc>
                <a:tc>
                  <a:txBody>
                    <a:bodyPr/>
                    <a:lstStyle/>
                    <a:p>
                      <a:pPr algn="ctr" rtl="0" eaLnBrk="1" fontAlgn="base" hangingPunct="1">
                        <a:spcBef>
                          <a:spcPct val="20000"/>
                        </a:spcBef>
                        <a:spcAft>
                          <a:spcPct val="0"/>
                        </a:spcAft>
                        <a:defRPr/>
                      </a:pPr>
                      <a:r>
                        <a:rPr lang="en-US" sz="900" b="1" i="0" dirty="0" smtClean="0">
                          <a:solidFill>
                            <a:srgbClr val="003868"/>
                          </a:solidFill>
                          <a:latin typeface="Arial" pitchFamily="34" charset="0"/>
                          <a:ea typeface="+mn-ea"/>
                          <a:cs typeface="Arial" pitchFamily="34" charset="0"/>
                        </a:rPr>
                        <a:t>TUAV  - Airborne Surveillance Operations Vehicle,</a:t>
                      </a:r>
                      <a:r>
                        <a:rPr lang="en-US" sz="900" b="1" i="0" baseline="0" dirty="0" smtClean="0">
                          <a:solidFill>
                            <a:srgbClr val="003868"/>
                          </a:solidFill>
                          <a:latin typeface="Arial" pitchFamily="34" charset="0"/>
                          <a:ea typeface="+mn-ea"/>
                          <a:cs typeface="Arial" pitchFamily="34" charset="0"/>
                        </a:rPr>
                        <a:t> </a:t>
                      </a:r>
                      <a:r>
                        <a:rPr lang="en-US" sz="900" b="1" i="0" dirty="0" smtClean="0">
                          <a:solidFill>
                            <a:srgbClr val="003868"/>
                          </a:solidFill>
                          <a:latin typeface="Arial" pitchFamily="34" charset="0"/>
                          <a:ea typeface="+mn-ea"/>
                          <a:cs typeface="Arial" pitchFamily="34" charset="0"/>
                        </a:rPr>
                        <a:t>ADI Australia</a:t>
                      </a:r>
                    </a:p>
                  </a:txBody>
                  <a:tcPr marL="91439" marR="91439" marT="45719" marB="45719"/>
                </a:tc>
                <a:tc>
                  <a:txBody>
                    <a:bodyPr/>
                    <a:lstStyle/>
                    <a:p>
                      <a:pPr algn="ctr" rtl="0" eaLnBrk="1" fontAlgn="base" hangingPunct="1">
                        <a:spcBef>
                          <a:spcPct val="20000"/>
                        </a:spcBef>
                        <a:spcAft>
                          <a:spcPct val="0"/>
                        </a:spcAft>
                        <a:defRPr/>
                      </a:pPr>
                      <a:r>
                        <a:rPr lang="en-US" sz="900" b="1" i="0" dirty="0" smtClean="0">
                          <a:solidFill>
                            <a:srgbClr val="003868"/>
                          </a:solidFill>
                          <a:latin typeface="Arial" pitchFamily="34" charset="0"/>
                          <a:ea typeface="+mn-ea"/>
                          <a:cs typeface="Arial" pitchFamily="34" charset="0"/>
                        </a:rPr>
                        <a:t>Access Card Program, Department</a:t>
                      </a:r>
                      <a:r>
                        <a:rPr lang="en-US" sz="900" b="1" i="0" baseline="0" dirty="0" smtClean="0">
                          <a:solidFill>
                            <a:srgbClr val="003868"/>
                          </a:solidFill>
                          <a:latin typeface="Arial" pitchFamily="34" charset="0"/>
                          <a:ea typeface="+mn-ea"/>
                          <a:cs typeface="Arial" pitchFamily="34" charset="0"/>
                        </a:rPr>
                        <a:t> </a:t>
                      </a:r>
                      <a:r>
                        <a:rPr lang="en-US" sz="900" b="1" i="0" dirty="0" smtClean="0">
                          <a:solidFill>
                            <a:srgbClr val="003868"/>
                          </a:solidFill>
                          <a:latin typeface="Arial" pitchFamily="34" charset="0"/>
                          <a:ea typeface="+mn-ea"/>
                          <a:cs typeface="Arial" pitchFamily="34" charset="0"/>
                        </a:rPr>
                        <a:t>of Human Services</a:t>
                      </a:r>
                      <a:r>
                        <a:rPr lang="en-US" sz="900" b="1" i="0" baseline="0" dirty="0" smtClean="0">
                          <a:solidFill>
                            <a:srgbClr val="003868"/>
                          </a:solidFill>
                          <a:latin typeface="Arial" pitchFamily="34" charset="0"/>
                          <a:ea typeface="+mn-ea"/>
                          <a:cs typeface="Arial" pitchFamily="34" charset="0"/>
                        </a:rPr>
                        <a:t>, Canberra</a:t>
                      </a:r>
                      <a:endParaRPr lang="en-US" sz="900" b="1" i="0" dirty="0" smtClean="0">
                        <a:solidFill>
                          <a:srgbClr val="003868"/>
                        </a:solidFill>
                        <a:latin typeface="Arial" pitchFamily="34" charset="0"/>
                        <a:ea typeface="+mn-ea"/>
                        <a:cs typeface="Arial" pitchFamily="34" charset="0"/>
                      </a:endParaRPr>
                    </a:p>
                  </a:txBody>
                  <a:tcPr marL="91439" marR="91439" marT="45719" marB="45719"/>
                </a:tc>
              </a:tr>
              <a:tr h="1215350">
                <a:tc>
                  <a:txBody>
                    <a:bodyPr/>
                    <a:lstStyle/>
                    <a:p>
                      <a:pPr marL="0" marR="0" indent="0" algn="ctr" defTabSz="914400" rtl="0" eaLnBrk="1" fontAlgn="base" latinLnBrk="0" hangingPunct="1">
                        <a:lnSpc>
                          <a:spcPct val="100000"/>
                        </a:lnSpc>
                        <a:spcBef>
                          <a:spcPct val="20000"/>
                        </a:spcBef>
                        <a:spcAft>
                          <a:spcPct val="0"/>
                        </a:spcAft>
                        <a:buClrTx/>
                        <a:buSzTx/>
                        <a:buFontTx/>
                        <a:buNone/>
                        <a:tabLst/>
                        <a:defRPr/>
                      </a:pPr>
                      <a:r>
                        <a:rPr lang="en-US" sz="1500" b="1" i="1" dirty="0" smtClean="0">
                          <a:solidFill>
                            <a:srgbClr val="003868"/>
                          </a:solidFill>
                          <a:latin typeface="Franklin Gothic Book" pitchFamily="34" charset="0"/>
                          <a:ea typeface="+mn-ea"/>
                          <a:cs typeface="+mn-cs"/>
                        </a:rPr>
                        <a:t>Project Risk </a:t>
                      </a:r>
                      <a:r>
                        <a:rPr lang="en-US" sz="1500" b="1" i="1" baseline="0" dirty="0" smtClean="0">
                          <a:solidFill>
                            <a:srgbClr val="003868"/>
                          </a:solidFill>
                          <a:latin typeface="Franklin Gothic Book" pitchFamily="34" charset="0"/>
                          <a:ea typeface="+mn-ea"/>
                          <a:cs typeface="+mn-cs"/>
                        </a:rPr>
                        <a:t>Analysis and</a:t>
                      </a:r>
                      <a:endParaRPr lang="en-US" sz="1500" b="1" i="1" dirty="0" smtClean="0">
                        <a:solidFill>
                          <a:srgbClr val="003868"/>
                        </a:solidFill>
                        <a:latin typeface="Franklin Gothic Book" pitchFamily="34" charset="0"/>
                        <a:ea typeface="+mn-ea"/>
                        <a:cs typeface="+mn-cs"/>
                      </a:endParaRPr>
                    </a:p>
                    <a:p>
                      <a:pPr algn="ctr" rtl="0" eaLnBrk="1" fontAlgn="base" hangingPunct="1">
                        <a:spcBef>
                          <a:spcPct val="20000"/>
                        </a:spcBef>
                        <a:spcAft>
                          <a:spcPct val="0"/>
                        </a:spcAft>
                        <a:defRPr/>
                      </a:pPr>
                      <a:r>
                        <a:rPr lang="en-US" sz="1500" b="1" i="1" dirty="0" smtClean="0">
                          <a:solidFill>
                            <a:srgbClr val="003868"/>
                          </a:solidFill>
                          <a:latin typeface="Franklin Gothic Book" pitchFamily="34" charset="0"/>
                          <a:ea typeface="+mn-ea"/>
                          <a:cs typeface="+mn-cs"/>
                        </a:rPr>
                        <a:t>Management</a:t>
                      </a:r>
                    </a:p>
                  </a:txBody>
                  <a:tcPr marL="91439" marR="91439" marT="45719" marB="45719"/>
                </a:tc>
                <a:tc>
                  <a:txBody>
                    <a:bodyPr/>
                    <a:lstStyle/>
                    <a:p>
                      <a:pPr algn="ctr"/>
                      <a:r>
                        <a:rPr lang="en-US" sz="900" b="1" i="0" dirty="0" err="1" smtClean="0">
                          <a:solidFill>
                            <a:srgbClr val="003868"/>
                          </a:solidFill>
                          <a:latin typeface="Arial" pitchFamily="34" charset="0"/>
                          <a:cs typeface="Arial" pitchFamily="34" charset="0"/>
                        </a:rPr>
                        <a:t>Tampakan</a:t>
                      </a:r>
                      <a:r>
                        <a:rPr lang="en-US" sz="900" b="1" i="0" dirty="0" smtClean="0">
                          <a:solidFill>
                            <a:srgbClr val="003868"/>
                          </a:solidFill>
                          <a:latin typeface="Arial" pitchFamily="34" charset="0"/>
                          <a:cs typeface="Arial" pitchFamily="34" charset="0"/>
                        </a:rPr>
                        <a:t> Copper , Mine </a:t>
                      </a:r>
                      <a:r>
                        <a:rPr lang="en-US" sz="900" b="1" i="0" baseline="0" dirty="0" smtClean="0">
                          <a:solidFill>
                            <a:srgbClr val="003868"/>
                          </a:solidFill>
                          <a:latin typeface="Arial" pitchFamily="34" charset="0"/>
                          <a:cs typeface="Arial" pitchFamily="34" charset="0"/>
                        </a:rPr>
                        <a:t>Feasibility Study, Parsons Brinckerhoff and  Xstrata Copper, Australia</a:t>
                      </a: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Rail Infrastructure Corporation of NSW,</a:t>
                      </a:r>
                      <a:r>
                        <a:rPr lang="en-US" sz="900" b="1" i="0" baseline="0" dirty="0" smtClean="0">
                          <a:solidFill>
                            <a:srgbClr val="003868"/>
                          </a:solidFill>
                          <a:latin typeface="Arial" pitchFamily="34" charset="0"/>
                          <a:cs typeface="Arial" pitchFamily="34" charset="0"/>
                        </a:rPr>
                        <a:t> Development of Project Control System for over 2000 projects of </a:t>
                      </a:r>
                      <a:r>
                        <a:rPr lang="en-US" sz="900" b="1" i="0" baseline="0" dirty="0" err="1" smtClean="0">
                          <a:solidFill>
                            <a:srgbClr val="003868"/>
                          </a:solidFill>
                          <a:latin typeface="Arial" pitchFamily="34" charset="0"/>
                          <a:cs typeface="Arial" pitchFamily="34" charset="0"/>
                        </a:rPr>
                        <a:t>Capex</a:t>
                      </a:r>
                      <a:r>
                        <a:rPr lang="en-US" sz="900" b="1" i="0" baseline="0" dirty="0" smtClean="0">
                          <a:solidFill>
                            <a:srgbClr val="003868"/>
                          </a:solidFill>
                          <a:latin typeface="Arial" pitchFamily="34" charset="0"/>
                          <a:cs typeface="Arial" pitchFamily="34" charset="0"/>
                        </a:rPr>
                        <a:t> &amp; Routine Maintenance</a:t>
                      </a:r>
                      <a:endParaRPr lang="en-US" sz="900" b="1" i="0" dirty="0">
                        <a:solidFill>
                          <a:srgbClr val="003868"/>
                        </a:solidFill>
                        <a:latin typeface="Arial" pitchFamily="34" charset="0"/>
                        <a:cs typeface="Arial" pitchFamily="34" charset="0"/>
                      </a:endParaRPr>
                    </a:p>
                  </a:txBody>
                  <a:tcPr marL="91439" marR="91439" marT="45719" marB="4571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ea typeface="+mn-ea"/>
                          <a:cs typeface="Arial" pitchFamily="34" charset="0"/>
                        </a:rPr>
                        <a:t>Strategic</a:t>
                      </a:r>
                      <a:r>
                        <a:rPr lang="en-US" sz="900" b="1" i="0" baseline="0" dirty="0" smtClean="0">
                          <a:solidFill>
                            <a:srgbClr val="003868"/>
                          </a:solidFill>
                          <a:latin typeface="Arial" pitchFamily="34" charset="0"/>
                          <a:ea typeface="+mn-ea"/>
                          <a:cs typeface="Arial" pitchFamily="34" charset="0"/>
                        </a:rPr>
                        <a:t> PP&amp;C</a:t>
                      </a:r>
                      <a:endParaRPr lang="en-US" sz="900" b="1" i="0" dirty="0" smtClean="0">
                        <a:solidFill>
                          <a:srgbClr val="003868"/>
                        </a:solidFill>
                        <a:latin typeface="Arial" pitchFamily="34" charset="0"/>
                        <a:ea typeface="+mn-ea"/>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dirty="0" smtClean="0">
                          <a:solidFill>
                            <a:srgbClr val="003868"/>
                          </a:solidFill>
                          <a:latin typeface="Arial" pitchFamily="34" charset="0"/>
                          <a:ea typeface="+mn-ea"/>
                          <a:cs typeface="Arial" pitchFamily="34" charset="0"/>
                        </a:rPr>
                        <a:t>Penang Island Gas Pipeline,</a:t>
                      </a:r>
                      <a:r>
                        <a:rPr lang="en-US" sz="900" b="1" i="0" baseline="0" dirty="0" smtClean="0">
                          <a:solidFill>
                            <a:srgbClr val="003868"/>
                          </a:solidFill>
                          <a:latin typeface="Arial" pitchFamily="34" charset="0"/>
                          <a:ea typeface="+mn-ea"/>
                          <a:cs typeface="Arial" pitchFamily="34" charset="0"/>
                        </a:rPr>
                        <a:t>  </a:t>
                      </a:r>
                      <a:r>
                        <a:rPr lang="en-US" sz="900" b="1" i="0" dirty="0" smtClean="0">
                          <a:solidFill>
                            <a:srgbClr val="003868"/>
                          </a:solidFill>
                          <a:latin typeface="Arial" pitchFamily="34" charset="0"/>
                          <a:ea typeface="+mn-ea"/>
                          <a:cs typeface="Arial" pitchFamily="34" charset="0"/>
                        </a:rPr>
                        <a:t>PETRONAS Malaysia</a:t>
                      </a:r>
                    </a:p>
                    <a:p>
                      <a:pPr algn="ct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smtClean="0">
                          <a:solidFill>
                            <a:srgbClr val="003868"/>
                          </a:solidFill>
                          <a:latin typeface="Arial" pitchFamily="34" charset="0"/>
                          <a:cs typeface="Arial" pitchFamily="34" charset="0"/>
                        </a:rPr>
                        <a:t>MK92,</a:t>
                      </a:r>
                      <a:r>
                        <a:rPr lang="en-US" sz="900" b="1" i="0" baseline="0" dirty="0" smtClean="0">
                          <a:solidFill>
                            <a:srgbClr val="003868"/>
                          </a:solidFill>
                          <a:latin typeface="Arial" pitchFamily="34" charset="0"/>
                          <a:cs typeface="Arial" pitchFamily="34" charset="0"/>
                        </a:rPr>
                        <a:t> Test Bed and Maintenance School, Design, Installation and Set-To-Work</a:t>
                      </a:r>
                    </a:p>
                    <a:p>
                      <a:pPr algn="ctr"/>
                      <a:r>
                        <a:rPr lang="en-US" sz="900" b="1" i="0" baseline="0" dirty="0" smtClean="0">
                          <a:solidFill>
                            <a:srgbClr val="003868"/>
                          </a:solidFill>
                          <a:latin typeface="Arial" pitchFamily="34" charset="0"/>
                          <a:cs typeface="Arial" pitchFamily="34" charset="0"/>
                        </a:rPr>
                        <a:t>Lockheed Martin Australia</a:t>
                      </a:r>
                      <a:endParaRPr lang="en-US" sz="900" b="1" i="0" dirty="0" smtClean="0">
                        <a:solidFill>
                          <a:srgbClr val="003868"/>
                        </a:solidFill>
                        <a:latin typeface="Arial" pitchFamily="34" charset="0"/>
                        <a:cs typeface="Arial" pitchFamily="34" charset="0"/>
                      </a:endParaRPr>
                    </a:p>
                    <a:p>
                      <a:pPr algn="ctr"/>
                      <a:endParaRPr lang="en-US" sz="900" b="1" i="0" dirty="0">
                        <a:solidFill>
                          <a:srgbClr val="003868"/>
                        </a:solidFill>
                        <a:latin typeface="Arial" pitchFamily="34" charset="0"/>
                        <a:cs typeface="Arial" pitchFamily="34" charset="0"/>
                      </a:endParaRPr>
                    </a:p>
                  </a:txBody>
                  <a:tcPr marL="91439" marR="91439" marT="45719" marB="45719"/>
                </a:tc>
                <a:tc>
                  <a:txBody>
                    <a:bodyPr/>
                    <a:lstStyle/>
                    <a:p>
                      <a:pPr algn="ctr"/>
                      <a:r>
                        <a:rPr lang="en-US" sz="900" b="1" i="0" dirty="0" err="1" smtClean="0">
                          <a:solidFill>
                            <a:srgbClr val="003868"/>
                          </a:solidFill>
                          <a:latin typeface="Arial" pitchFamily="34" charset="0"/>
                          <a:cs typeface="Arial" pitchFamily="34" charset="0"/>
                        </a:rPr>
                        <a:t>Jindalee</a:t>
                      </a:r>
                      <a:r>
                        <a:rPr lang="en-US" sz="900" b="1" i="0" dirty="0" smtClean="0">
                          <a:solidFill>
                            <a:srgbClr val="003868"/>
                          </a:solidFill>
                          <a:latin typeface="Arial" pitchFamily="34" charset="0"/>
                          <a:cs typeface="Arial" pitchFamily="34" charset="0"/>
                        </a:rPr>
                        <a:t> Over the Horizon Radar System</a:t>
                      </a:r>
                    </a:p>
                    <a:p>
                      <a:pPr algn="ctr"/>
                      <a:r>
                        <a:rPr lang="en-US" sz="900" b="1" i="0" dirty="0" smtClean="0">
                          <a:solidFill>
                            <a:srgbClr val="003868"/>
                          </a:solidFill>
                          <a:latin typeface="Arial" pitchFamily="34" charset="0"/>
                          <a:cs typeface="Arial" pitchFamily="34" charset="0"/>
                        </a:rPr>
                        <a:t>Telstra, Australia</a:t>
                      </a:r>
                    </a:p>
                  </a:txBody>
                  <a:tcPr marL="91439" marR="91439" marT="45719" marB="45719"/>
                </a:tc>
              </a:tr>
            </a:tbl>
          </a:graphicData>
        </a:graphic>
      </p:graphicFrame>
      <p:sp>
        <p:nvSpPr>
          <p:cNvPr id="4194" name="TextBox 13"/>
          <p:cNvSpPr txBox="1">
            <a:spLocks noChangeArrowheads="1"/>
          </p:cNvSpPr>
          <p:nvPr/>
        </p:nvSpPr>
        <p:spPr bwMode="auto">
          <a:xfrm>
            <a:off x="285750" y="6143625"/>
            <a:ext cx="8501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AU" altLang="en-US" sz="1400">
                <a:solidFill>
                  <a:srgbClr val="F19814"/>
                </a:solidFill>
                <a:latin typeface="Franklin Gothic Book" pitchFamily="34" charset="0"/>
                <a:cs typeface="Times New Roman" pitchFamily="18" charset="0"/>
              </a:rPr>
              <a:t>“By gaining consistent reports and advice we </a:t>
            </a:r>
            <a:r>
              <a:rPr lang="en-US" altLang="en-US" sz="1400">
                <a:solidFill>
                  <a:srgbClr val="F19814"/>
                </a:solidFill>
                <a:latin typeface="Franklin Gothic Book" pitchFamily="34" charset="0"/>
                <a:cs typeface="Times New Roman" pitchFamily="18" charset="0"/>
              </a:rPr>
              <a:t>we</a:t>
            </a:r>
            <a:r>
              <a:rPr lang="en-AU" altLang="en-US" sz="1400">
                <a:solidFill>
                  <a:srgbClr val="F19814"/>
                </a:solidFill>
                <a:latin typeface="Franklin Gothic Book" pitchFamily="34" charset="0"/>
                <a:cs typeface="Times New Roman" pitchFamily="18" charset="0"/>
              </a:rPr>
              <a:t>re able to understand not only our time constrains but also clearly see what was best to do about them.“</a:t>
            </a:r>
            <a:endParaRPr lang="en-US" altLang="en-US" sz="1400">
              <a:solidFill>
                <a:srgbClr val="F1981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8" y="-71438"/>
            <a:ext cx="7772400" cy="1143001"/>
          </a:xfrm>
        </p:spPr>
        <p:txBody>
          <a:bodyPr/>
          <a:lstStyle/>
          <a:p>
            <a:pPr eaLnBrk="1" hangingPunct="1">
              <a:spcBef>
                <a:spcPct val="20000"/>
              </a:spcBef>
              <a:defRPr/>
            </a:pPr>
            <a:r>
              <a:rPr lang="en-US" sz="2800" i="1" kern="1200" dirty="0" smtClean="0">
                <a:solidFill>
                  <a:srgbClr val="003868"/>
                </a:solidFill>
                <a:latin typeface="Franklin Gothic Book" pitchFamily="34" charset="0"/>
                <a:ea typeface="+mn-ea"/>
                <a:cs typeface="+mn-cs"/>
              </a:rPr>
              <a:t>Problems and Javelin Solutions </a:t>
            </a:r>
          </a:p>
        </p:txBody>
      </p:sp>
      <p:sp>
        <p:nvSpPr>
          <p:cNvPr id="5123" name="Rectangle 3"/>
          <p:cNvSpPr txBox="1">
            <a:spLocks noChangeArrowheads="1"/>
          </p:cNvSpPr>
          <p:nvPr/>
        </p:nvSpPr>
        <p:spPr bwMode="auto">
          <a:xfrm>
            <a:off x="285750" y="4572000"/>
            <a:ext cx="85725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AU" altLang="en-US" sz="2400">
                <a:solidFill>
                  <a:srgbClr val="FF0000"/>
                </a:solidFill>
                <a:latin typeface="Franklin Gothic Book" pitchFamily="34" charset="0"/>
              </a:rPr>
              <a:t>“Business Confidence through Planning”</a:t>
            </a:r>
          </a:p>
          <a:p>
            <a:pPr algn="ctr" eaLnBrk="1" hangingPunct="1">
              <a:spcBef>
                <a:spcPct val="0"/>
              </a:spcBef>
              <a:buFontTx/>
              <a:buNone/>
            </a:pPr>
            <a:r>
              <a:rPr lang="en-AU" altLang="en-US" sz="2400">
                <a:solidFill>
                  <a:srgbClr val="FF0000"/>
                </a:solidFill>
                <a:latin typeface="Franklin Gothic Book" pitchFamily="34" charset="0"/>
              </a:rPr>
              <a:t>“Planning for business confidence”</a:t>
            </a:r>
          </a:p>
        </p:txBody>
      </p:sp>
      <p:graphicFrame>
        <p:nvGraphicFramePr>
          <p:cNvPr id="10" name="Table 9"/>
          <p:cNvGraphicFramePr>
            <a:graphicFrameLocks noGrp="1"/>
          </p:cNvGraphicFramePr>
          <p:nvPr/>
        </p:nvGraphicFramePr>
        <p:xfrm>
          <a:off x="285750" y="836613"/>
          <a:ext cx="8643939" cy="4984749"/>
        </p:xfrm>
        <a:graphic>
          <a:graphicData uri="http://schemas.openxmlformats.org/drawingml/2006/table">
            <a:tbl>
              <a:tblPr firstRow="1" bandRow="1">
                <a:tableStyleId>{21E4AEA4-8DFA-4A89-87EB-49C32662AFE0}</a:tableStyleId>
              </a:tblPr>
              <a:tblGrid>
                <a:gridCol w="2881313"/>
                <a:gridCol w="2881313"/>
                <a:gridCol w="2881313"/>
              </a:tblGrid>
              <a:tr h="383442">
                <a:tc>
                  <a:txBody>
                    <a:bodyPr/>
                    <a:lstStyle/>
                    <a:p>
                      <a:r>
                        <a:rPr lang="en-US" sz="1800" dirty="0" smtClean="0"/>
                        <a:t>Project Problem </a:t>
                      </a:r>
                      <a:endParaRPr lang="en-US" sz="1800" dirty="0"/>
                    </a:p>
                  </a:txBody>
                  <a:tcPr marL="91439" marR="91439" marT="45724" marB="45724"/>
                </a:tc>
                <a:tc>
                  <a:txBody>
                    <a:bodyPr/>
                    <a:lstStyle/>
                    <a:p>
                      <a:r>
                        <a:rPr lang="en-US" sz="1800" dirty="0" smtClean="0"/>
                        <a:t>Javelin Solution </a:t>
                      </a:r>
                      <a:endParaRPr lang="en-US" sz="1800" dirty="0"/>
                    </a:p>
                  </a:txBody>
                  <a:tcPr marL="91439" marR="91439" marT="45724" marB="45724"/>
                </a:tc>
                <a:tc>
                  <a:txBody>
                    <a:bodyPr/>
                    <a:lstStyle/>
                    <a:p>
                      <a:r>
                        <a:rPr lang="en-US" sz="1800" dirty="0" smtClean="0"/>
                        <a:t>Customer Testimonial </a:t>
                      </a:r>
                      <a:endParaRPr lang="en-US" sz="1800" dirty="0"/>
                    </a:p>
                  </a:txBody>
                  <a:tcPr marL="91439" marR="91439" marT="45724" marB="45724"/>
                </a:tc>
              </a:tr>
              <a:tr h="567284">
                <a:tc>
                  <a:txBody>
                    <a:bodyPr/>
                    <a:lstStyle/>
                    <a:p>
                      <a:r>
                        <a:rPr lang="en-US" sz="1000" dirty="0" err="1" smtClean="0">
                          <a:solidFill>
                            <a:srgbClr val="003868"/>
                          </a:solidFill>
                          <a:latin typeface="Arial" pitchFamily="34" charset="0"/>
                          <a:cs typeface="Arial" pitchFamily="34" charset="0"/>
                        </a:rPr>
                        <a:t>Saraji</a:t>
                      </a:r>
                      <a:r>
                        <a:rPr lang="en-US" sz="1000" dirty="0" smtClean="0">
                          <a:solidFill>
                            <a:srgbClr val="003868"/>
                          </a:solidFill>
                          <a:latin typeface="Arial" pitchFamily="34" charset="0"/>
                          <a:cs typeface="Arial" pitchFamily="34" charset="0"/>
                        </a:rPr>
                        <a:t> CHPP</a:t>
                      </a:r>
                      <a:r>
                        <a:rPr lang="en-US" sz="1000" baseline="0" dirty="0" smtClean="0">
                          <a:solidFill>
                            <a:srgbClr val="003868"/>
                          </a:solidFill>
                          <a:latin typeface="Arial" pitchFamily="34" charset="0"/>
                          <a:cs typeface="Arial" pitchFamily="34" charset="0"/>
                        </a:rPr>
                        <a:t> - </a:t>
                      </a:r>
                      <a:r>
                        <a:rPr lang="en-US" sz="1000" dirty="0" smtClean="0">
                          <a:solidFill>
                            <a:srgbClr val="003868"/>
                          </a:solidFill>
                          <a:latin typeface="Arial" pitchFamily="34" charset="0"/>
                          <a:cs typeface="Arial" pitchFamily="34" charset="0"/>
                        </a:rPr>
                        <a:t>No project schedule and no progress control.</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Development &amp;</a:t>
                      </a:r>
                      <a:r>
                        <a:rPr lang="en-US" sz="1000" baseline="0" dirty="0" smtClean="0">
                          <a:solidFill>
                            <a:srgbClr val="003868"/>
                          </a:solidFill>
                          <a:latin typeface="Arial" pitchFamily="34" charset="0"/>
                          <a:cs typeface="Arial" pitchFamily="34" charset="0"/>
                        </a:rPr>
                        <a:t> baseline of project schedule , introduction of control update system. CPI &amp; SPI control index progress monitoring system .</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BHP-Billiton Mitsubishi Alliance</a:t>
                      </a:r>
                      <a:endParaRPr lang="en-US" sz="1000" dirty="0">
                        <a:solidFill>
                          <a:srgbClr val="003868"/>
                        </a:solidFill>
                        <a:latin typeface="Arial" pitchFamily="34" charset="0"/>
                        <a:cs typeface="Arial" pitchFamily="34" charset="0"/>
                      </a:endParaRPr>
                    </a:p>
                  </a:txBody>
                  <a:tcPr marL="91439" marR="91439" marT="45724" marB="45724"/>
                </a:tc>
              </a:tr>
              <a:tr h="567284">
                <a:tc>
                  <a:txBody>
                    <a:bodyPr/>
                    <a:lstStyle/>
                    <a:p>
                      <a:r>
                        <a:rPr lang="en-US" sz="1000" dirty="0" smtClean="0">
                          <a:solidFill>
                            <a:srgbClr val="003868"/>
                          </a:solidFill>
                          <a:latin typeface="Arial" pitchFamily="34" charset="0"/>
                          <a:cs typeface="Arial" pitchFamily="34" charset="0"/>
                        </a:rPr>
                        <a:t>RIC – 2000 projects no database &amp; no control progress</a:t>
                      </a:r>
                      <a:r>
                        <a:rPr lang="en-US" sz="1000" baseline="0" dirty="0" smtClean="0">
                          <a:solidFill>
                            <a:srgbClr val="003868"/>
                          </a:solidFill>
                          <a:latin typeface="Arial" pitchFamily="34" charset="0"/>
                          <a:cs typeface="Arial" pitchFamily="34" charset="0"/>
                        </a:rPr>
                        <a:t> control system.</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Development of full</a:t>
                      </a:r>
                      <a:r>
                        <a:rPr lang="en-US" sz="1000" baseline="0" dirty="0" smtClean="0">
                          <a:solidFill>
                            <a:srgbClr val="003868"/>
                          </a:solidFill>
                          <a:latin typeface="Arial" pitchFamily="34" charset="0"/>
                          <a:cs typeface="Arial" pitchFamily="34" charset="0"/>
                        </a:rPr>
                        <a:t> database of control of projects, Development individual schedules of projects and control and update procedures.</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Rail Infrastructure Corporation of NSW</a:t>
                      </a:r>
                      <a:endParaRPr lang="en-US" sz="1000" dirty="0">
                        <a:solidFill>
                          <a:srgbClr val="003868"/>
                        </a:solidFill>
                        <a:latin typeface="Arial" pitchFamily="34" charset="0"/>
                        <a:cs typeface="Arial" pitchFamily="34" charset="0"/>
                      </a:endParaRPr>
                    </a:p>
                  </a:txBody>
                  <a:tcPr marL="91439" marR="91439" marT="45724" marB="45724"/>
                </a:tc>
              </a:tr>
              <a:tr h="724864">
                <a:tc>
                  <a:txBody>
                    <a:bodyPr/>
                    <a:lstStyle/>
                    <a:p>
                      <a:r>
                        <a:rPr lang="en-US" sz="1000" dirty="0" smtClean="0">
                          <a:solidFill>
                            <a:srgbClr val="003868"/>
                          </a:solidFill>
                          <a:latin typeface="Arial" pitchFamily="34" charset="0"/>
                          <a:cs typeface="Arial" pitchFamily="34" charset="0"/>
                        </a:rPr>
                        <a:t>Melbourne City Link Toll way</a:t>
                      </a:r>
                      <a:r>
                        <a:rPr lang="en-US" sz="1000" baseline="0" dirty="0" smtClean="0">
                          <a:solidFill>
                            <a:srgbClr val="003868"/>
                          </a:solidFill>
                          <a:latin typeface="Arial" pitchFamily="34" charset="0"/>
                          <a:cs typeface="Arial" pitchFamily="34" charset="0"/>
                        </a:rPr>
                        <a:t> – no project implementation construction program and no reporting process in place.</a:t>
                      </a:r>
                      <a:endParaRPr lang="en-US" sz="1000" dirty="0" smtClean="0">
                        <a:solidFill>
                          <a:srgbClr val="003868"/>
                        </a:solidFill>
                        <a:latin typeface="Arial" pitchFamily="34" charset="0"/>
                        <a:cs typeface="Arial" pitchFamily="34" charset="0"/>
                      </a:endParaRPr>
                    </a:p>
                    <a:p>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Design</a:t>
                      </a:r>
                      <a:r>
                        <a:rPr lang="en-US" sz="1000" baseline="0" dirty="0" smtClean="0">
                          <a:solidFill>
                            <a:srgbClr val="003868"/>
                          </a:solidFill>
                          <a:latin typeface="Arial" pitchFamily="34" charset="0"/>
                          <a:cs typeface="Arial" pitchFamily="34" charset="0"/>
                        </a:rPr>
                        <a:t> and development comprehensive construction program including 5 sub-projects and implementation of progress reporting system to project contractor and project owner.</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err="1" smtClean="0">
                          <a:solidFill>
                            <a:srgbClr val="003868"/>
                          </a:solidFill>
                          <a:latin typeface="Arial" pitchFamily="34" charset="0"/>
                          <a:cs typeface="Arial" pitchFamily="34" charset="0"/>
                        </a:rPr>
                        <a:t>Baulderstone</a:t>
                      </a:r>
                      <a:r>
                        <a:rPr lang="en-US" sz="1000" baseline="0" dirty="0" smtClean="0">
                          <a:solidFill>
                            <a:srgbClr val="003868"/>
                          </a:solidFill>
                          <a:latin typeface="Arial" pitchFamily="34" charset="0"/>
                          <a:cs typeface="Arial" pitchFamily="34" charset="0"/>
                        </a:rPr>
                        <a:t> </a:t>
                      </a:r>
                      <a:r>
                        <a:rPr lang="en-US" sz="1000" baseline="0" dirty="0" err="1" smtClean="0">
                          <a:solidFill>
                            <a:srgbClr val="003868"/>
                          </a:solidFill>
                          <a:latin typeface="Arial" pitchFamily="34" charset="0"/>
                          <a:cs typeface="Arial" pitchFamily="34" charset="0"/>
                        </a:rPr>
                        <a:t>Hornibrook</a:t>
                      </a:r>
                      <a:r>
                        <a:rPr lang="en-US" sz="1000" baseline="0" dirty="0" smtClean="0">
                          <a:solidFill>
                            <a:srgbClr val="003868"/>
                          </a:solidFill>
                          <a:latin typeface="Arial" pitchFamily="34" charset="0"/>
                          <a:cs typeface="Arial" pitchFamily="34" charset="0"/>
                        </a:rPr>
                        <a:t> Construction Australia</a:t>
                      </a:r>
                      <a:endParaRPr lang="en-US" sz="1000" dirty="0">
                        <a:solidFill>
                          <a:srgbClr val="003868"/>
                        </a:solidFill>
                        <a:latin typeface="Arial" pitchFamily="34" charset="0"/>
                        <a:cs typeface="Arial" pitchFamily="34" charset="0"/>
                      </a:endParaRPr>
                    </a:p>
                  </a:txBody>
                  <a:tcPr marL="91439" marR="91439" marT="45724" marB="45724"/>
                </a:tc>
              </a:tr>
              <a:tr h="882443">
                <a:tc>
                  <a:txBody>
                    <a:bodyPr/>
                    <a:lstStyle/>
                    <a:p>
                      <a:r>
                        <a:rPr lang="en-US" sz="1000" dirty="0" err="1" smtClean="0">
                          <a:solidFill>
                            <a:srgbClr val="003868"/>
                          </a:solidFill>
                          <a:latin typeface="Arial" pitchFamily="34" charset="0"/>
                          <a:cs typeface="Arial" pitchFamily="34" charset="0"/>
                        </a:rPr>
                        <a:t>Tampakan</a:t>
                      </a:r>
                      <a:r>
                        <a:rPr lang="en-US" sz="1000" dirty="0" smtClean="0">
                          <a:solidFill>
                            <a:srgbClr val="003868"/>
                          </a:solidFill>
                          <a:latin typeface="Arial" pitchFamily="34" charset="0"/>
                          <a:cs typeface="Arial" pitchFamily="34" charset="0"/>
                        </a:rPr>
                        <a:t> Copper</a:t>
                      </a:r>
                      <a:r>
                        <a:rPr lang="en-US" sz="1000" baseline="0" dirty="0" smtClean="0">
                          <a:solidFill>
                            <a:srgbClr val="003868"/>
                          </a:solidFill>
                          <a:latin typeface="Arial" pitchFamily="34" charset="0"/>
                          <a:cs typeface="Arial" pitchFamily="34" charset="0"/>
                        </a:rPr>
                        <a:t> complex unfriendly program with limited reports and no sensitivity analysis recommendations.</a:t>
                      </a:r>
                      <a:endParaRPr lang="en-US" sz="1000" dirty="0" smtClean="0">
                        <a:solidFill>
                          <a:srgbClr val="003868"/>
                        </a:solidFill>
                        <a:latin typeface="Arial" pitchFamily="34" charset="0"/>
                        <a:cs typeface="Arial" pitchFamily="34" charset="0"/>
                      </a:endParaRPr>
                    </a:p>
                    <a:p>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Mine Feasibility Study project – development user</a:t>
                      </a:r>
                      <a:r>
                        <a:rPr lang="en-US" sz="1000" baseline="0" dirty="0" smtClean="0">
                          <a:solidFill>
                            <a:srgbClr val="003868"/>
                          </a:solidFill>
                          <a:latin typeface="Arial" pitchFamily="34" charset="0"/>
                          <a:cs typeface="Arial" pitchFamily="34" charset="0"/>
                        </a:rPr>
                        <a:t> friendly easy to understand project programs for USD 5 Billion project . Presentation of options and sensitivity  analysis of schedule to project owners.</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Parsons Brinckerhoff and  Xstrata Copper, Australia</a:t>
                      </a:r>
                      <a:endParaRPr lang="en-US" sz="1000" dirty="0">
                        <a:solidFill>
                          <a:srgbClr val="003868"/>
                        </a:solidFill>
                        <a:latin typeface="Arial" pitchFamily="34" charset="0"/>
                        <a:cs typeface="Arial" pitchFamily="34" charset="0"/>
                      </a:endParaRPr>
                    </a:p>
                  </a:txBody>
                  <a:tcPr marL="91439" marR="91439" marT="45724" marB="45724"/>
                </a:tc>
              </a:tr>
              <a:tr h="724864">
                <a:tc>
                  <a:txBody>
                    <a:bodyPr/>
                    <a:lstStyle/>
                    <a:p>
                      <a:r>
                        <a:rPr lang="en-US" sz="1000" dirty="0" err="1" smtClean="0">
                          <a:solidFill>
                            <a:srgbClr val="003868"/>
                          </a:solidFill>
                          <a:latin typeface="Arial" pitchFamily="34" charset="0"/>
                          <a:cs typeface="Arial" pitchFamily="34" charset="0"/>
                        </a:rPr>
                        <a:t>Blackwater</a:t>
                      </a:r>
                      <a:r>
                        <a:rPr lang="en-US" sz="1000" dirty="0" smtClean="0">
                          <a:solidFill>
                            <a:srgbClr val="003868"/>
                          </a:solidFill>
                          <a:latin typeface="Arial" pitchFamily="34" charset="0"/>
                          <a:cs typeface="Arial" pitchFamily="34" charset="0"/>
                        </a:rPr>
                        <a:t> CPP Coal Processing Plant construction delays and lack of project risk</a:t>
                      </a:r>
                      <a:r>
                        <a:rPr lang="en-US" sz="1000" baseline="0" dirty="0" smtClean="0">
                          <a:solidFill>
                            <a:srgbClr val="003868"/>
                          </a:solidFill>
                          <a:latin typeface="Arial" pitchFamily="34" charset="0"/>
                          <a:cs typeface="Arial" pitchFamily="34" charset="0"/>
                        </a:rPr>
                        <a:t> control.</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Schedules &amp; Cost Probability Analysis</a:t>
                      </a:r>
                      <a:r>
                        <a:rPr lang="en-US" sz="1000" baseline="0" dirty="0" smtClean="0">
                          <a:solidFill>
                            <a:srgbClr val="003868"/>
                          </a:solidFill>
                          <a:latin typeface="Arial" pitchFamily="34" charset="0"/>
                          <a:cs typeface="Arial" pitchFamily="34" charset="0"/>
                        </a:rPr>
                        <a:t> reports, </a:t>
                      </a:r>
                      <a:r>
                        <a:rPr lang="en-US" sz="1000" dirty="0" smtClean="0">
                          <a:solidFill>
                            <a:srgbClr val="003868"/>
                          </a:solidFill>
                          <a:latin typeface="Arial" pitchFamily="34" charset="0"/>
                          <a:cs typeface="Arial" pitchFamily="34" charset="0"/>
                        </a:rPr>
                        <a:t>development of progress</a:t>
                      </a:r>
                      <a:r>
                        <a:rPr lang="en-US" sz="1000" baseline="0" dirty="0" smtClean="0">
                          <a:solidFill>
                            <a:srgbClr val="003868"/>
                          </a:solidFill>
                          <a:latin typeface="Arial" pitchFamily="34" charset="0"/>
                          <a:cs typeface="Arial" pitchFamily="34" charset="0"/>
                        </a:rPr>
                        <a:t> control system on site, progress control monitoring till completion of project.</a:t>
                      </a:r>
                      <a:endParaRPr lang="en-US" sz="1000" dirty="0">
                        <a:solidFill>
                          <a:srgbClr val="003868"/>
                        </a:solidFill>
                        <a:latin typeface="Arial" pitchFamily="34" charset="0"/>
                        <a:cs typeface="Arial" pitchFamily="34" charset="0"/>
                      </a:endParaRPr>
                    </a:p>
                  </a:txBody>
                  <a:tcPr marL="91439" marR="91439"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3868"/>
                          </a:solidFill>
                          <a:latin typeface="Arial" pitchFamily="34" charset="0"/>
                          <a:cs typeface="Arial" pitchFamily="34" charset="0"/>
                        </a:rPr>
                        <a:t>BHP-Billiton Mitsubishi Alliance</a:t>
                      </a:r>
                    </a:p>
                    <a:p>
                      <a:endParaRPr lang="en-US" sz="1000" dirty="0">
                        <a:solidFill>
                          <a:srgbClr val="003868"/>
                        </a:solidFill>
                        <a:latin typeface="Arial" pitchFamily="34" charset="0"/>
                        <a:cs typeface="Arial" pitchFamily="34" charset="0"/>
                      </a:endParaRPr>
                    </a:p>
                  </a:txBody>
                  <a:tcPr marL="91439" marR="91439" marT="45724" marB="45724"/>
                </a:tc>
              </a:tr>
              <a:tr h="567284">
                <a:tc>
                  <a:txBody>
                    <a:bodyPr/>
                    <a:lstStyle/>
                    <a:p>
                      <a:r>
                        <a:rPr lang="en-US" sz="1000" dirty="0" err="1" smtClean="0">
                          <a:solidFill>
                            <a:srgbClr val="003868"/>
                          </a:solidFill>
                          <a:latin typeface="Arial" pitchFamily="34" charset="0"/>
                          <a:cs typeface="Arial" pitchFamily="34" charset="0"/>
                        </a:rPr>
                        <a:t>Inge</a:t>
                      </a:r>
                      <a:r>
                        <a:rPr lang="en-US" sz="1000" dirty="0" smtClean="0">
                          <a:solidFill>
                            <a:srgbClr val="003868"/>
                          </a:solidFill>
                          <a:latin typeface="Arial" pitchFamily="34" charset="0"/>
                          <a:cs typeface="Arial" pitchFamily="34" charset="0"/>
                        </a:rPr>
                        <a:t> Coal Corp. – Unhealthy</a:t>
                      </a:r>
                      <a:r>
                        <a:rPr lang="en-US" sz="1000" baseline="0" dirty="0" smtClean="0">
                          <a:solidFill>
                            <a:srgbClr val="003868"/>
                          </a:solidFill>
                          <a:latin typeface="Arial" pitchFamily="34" charset="0"/>
                          <a:cs typeface="Arial" pitchFamily="34" charset="0"/>
                        </a:rPr>
                        <a:t> Project Schedule lack of Project Control, South Africa</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Full audit of project schedule,</a:t>
                      </a:r>
                      <a:r>
                        <a:rPr lang="en-US" sz="1000" baseline="0" dirty="0" smtClean="0">
                          <a:solidFill>
                            <a:srgbClr val="003868"/>
                          </a:solidFill>
                          <a:latin typeface="Arial" pitchFamily="34" charset="0"/>
                          <a:cs typeface="Arial" pitchFamily="34" charset="0"/>
                        </a:rPr>
                        <a:t> recommendations and alignment of project into professional standard.</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Peter</a:t>
                      </a:r>
                      <a:r>
                        <a:rPr lang="en-US" sz="1000" baseline="0" dirty="0" smtClean="0">
                          <a:solidFill>
                            <a:srgbClr val="003868"/>
                          </a:solidFill>
                          <a:latin typeface="Arial" pitchFamily="34" charset="0"/>
                          <a:cs typeface="Arial" pitchFamily="34" charset="0"/>
                        </a:rPr>
                        <a:t> Rundle Management Services,</a:t>
                      </a:r>
                      <a:endParaRPr lang="en-US" sz="1000" dirty="0">
                        <a:solidFill>
                          <a:srgbClr val="003868"/>
                        </a:solidFill>
                        <a:latin typeface="Arial" pitchFamily="34" charset="0"/>
                        <a:cs typeface="Arial" pitchFamily="34" charset="0"/>
                      </a:endParaRPr>
                    </a:p>
                  </a:txBody>
                  <a:tcPr marL="91439" marR="91439" marT="45724" marB="45724"/>
                </a:tc>
              </a:tr>
              <a:tr h="567284">
                <a:tc>
                  <a:txBody>
                    <a:bodyPr/>
                    <a:lstStyle/>
                    <a:p>
                      <a:r>
                        <a:rPr lang="en-US" sz="1000" dirty="0" smtClean="0">
                          <a:solidFill>
                            <a:srgbClr val="003868"/>
                          </a:solidFill>
                          <a:latin typeface="Arial" pitchFamily="34" charset="0"/>
                          <a:cs typeface="Arial" pitchFamily="34" charset="0"/>
                        </a:rPr>
                        <a:t>Adelaide Aqua – no tender schedule no staff</a:t>
                      </a:r>
                      <a:r>
                        <a:rPr lang="en-US" sz="1000" baseline="0" dirty="0" smtClean="0">
                          <a:solidFill>
                            <a:srgbClr val="003868"/>
                          </a:solidFill>
                          <a:latin typeface="Arial" pitchFamily="34" charset="0"/>
                          <a:cs typeface="Arial" pitchFamily="34" charset="0"/>
                        </a:rPr>
                        <a:t> and no expertise to develop program suitable for presentation to client.</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Development of comprehensive</a:t>
                      </a:r>
                      <a:r>
                        <a:rPr lang="en-US" sz="1000" baseline="0" dirty="0" smtClean="0">
                          <a:solidFill>
                            <a:srgbClr val="003868"/>
                          </a:solidFill>
                          <a:latin typeface="Arial" pitchFamily="34" charset="0"/>
                          <a:cs typeface="Arial" pitchFamily="34" charset="0"/>
                        </a:rPr>
                        <a:t> tender schedule, presentation to contractor &amp; client and award of construction project to contractor.</a:t>
                      </a:r>
                      <a:endParaRPr lang="en-US" sz="1000" dirty="0">
                        <a:solidFill>
                          <a:srgbClr val="003868"/>
                        </a:solidFill>
                        <a:latin typeface="Arial" pitchFamily="34" charset="0"/>
                        <a:cs typeface="Arial" pitchFamily="34" charset="0"/>
                      </a:endParaRPr>
                    </a:p>
                  </a:txBody>
                  <a:tcPr marL="91439" marR="91439" marT="45724" marB="45724"/>
                </a:tc>
                <a:tc>
                  <a:txBody>
                    <a:bodyPr/>
                    <a:lstStyle/>
                    <a:p>
                      <a:r>
                        <a:rPr lang="en-US" sz="1000" dirty="0" smtClean="0">
                          <a:solidFill>
                            <a:srgbClr val="003868"/>
                          </a:solidFill>
                          <a:latin typeface="Arial" pitchFamily="34" charset="0"/>
                          <a:cs typeface="Arial" pitchFamily="34" charset="0"/>
                        </a:rPr>
                        <a:t>Adelaide Aqua,</a:t>
                      </a:r>
                      <a:r>
                        <a:rPr lang="en-US" sz="1000" baseline="0" dirty="0" smtClean="0">
                          <a:solidFill>
                            <a:srgbClr val="003868"/>
                          </a:solidFill>
                          <a:latin typeface="Arial" pitchFamily="34" charset="0"/>
                          <a:cs typeface="Arial" pitchFamily="34" charset="0"/>
                        </a:rPr>
                        <a:t> </a:t>
                      </a:r>
                      <a:r>
                        <a:rPr lang="en-US" sz="1000" baseline="0" dirty="0" err="1" smtClean="0">
                          <a:solidFill>
                            <a:srgbClr val="003868"/>
                          </a:solidFill>
                          <a:latin typeface="Arial" pitchFamily="34" charset="0"/>
                          <a:cs typeface="Arial" pitchFamily="34" charset="0"/>
                        </a:rPr>
                        <a:t>Abigroup</a:t>
                      </a:r>
                      <a:r>
                        <a:rPr lang="en-US" sz="1000" baseline="0" dirty="0" smtClean="0">
                          <a:solidFill>
                            <a:srgbClr val="003868"/>
                          </a:solidFill>
                          <a:latin typeface="Arial" pitchFamily="34" charset="0"/>
                          <a:cs typeface="Arial" pitchFamily="34" charset="0"/>
                        </a:rPr>
                        <a:t> Contractors consortium for South Australia Water Desalination project</a:t>
                      </a:r>
                      <a:endParaRPr lang="en-US" sz="1000" dirty="0">
                        <a:solidFill>
                          <a:srgbClr val="003868"/>
                        </a:solidFill>
                        <a:latin typeface="Arial" pitchFamily="34" charset="0"/>
                        <a:cs typeface="Arial" pitchFamily="34" charset="0"/>
                      </a:endParaRPr>
                    </a:p>
                  </a:txBody>
                  <a:tcPr marL="91439" marR="91439" marT="45724" marB="45724"/>
                </a:tc>
              </a:tr>
            </a:tbl>
          </a:graphicData>
        </a:graphic>
      </p:graphicFrame>
      <p:sp>
        <p:nvSpPr>
          <p:cNvPr id="5162" name="TextBox 11"/>
          <p:cNvSpPr txBox="1">
            <a:spLocks noChangeArrowheads="1"/>
          </p:cNvSpPr>
          <p:nvPr/>
        </p:nvSpPr>
        <p:spPr bwMode="auto">
          <a:xfrm>
            <a:off x="357188" y="5857875"/>
            <a:ext cx="85725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AU" altLang="en-US" sz="1600">
                <a:solidFill>
                  <a:srgbClr val="F19814"/>
                </a:solidFill>
                <a:latin typeface="Franklin Gothic Book" pitchFamily="34" charset="0"/>
                <a:cs typeface="Times New Roman" pitchFamily="18" charset="0"/>
              </a:rPr>
              <a:t>“</a:t>
            </a:r>
            <a:r>
              <a:rPr lang="en-AU" altLang="en-US" sz="1400">
                <a:solidFill>
                  <a:srgbClr val="F19814"/>
                </a:solidFill>
                <a:latin typeface="Franklin Gothic Book" pitchFamily="34" charset="0"/>
                <a:cs typeface="Times New Roman" pitchFamily="18" charset="0"/>
              </a:rPr>
              <a:t>Javelin supported Baulderstone Hornibrook in the design and preparation of tender programs, cash flows and preliminary construction schedules for the M5-East Motorway ($650M design &amp; construct contract)”.</a:t>
            </a:r>
            <a:endParaRPr lang="en-US" altLang="en-US" sz="1400">
              <a:solidFill>
                <a:srgbClr val="F19814"/>
              </a:solidFill>
              <a:latin typeface="Franklin Gothic Book"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5" y="-214313"/>
            <a:ext cx="7772400" cy="1143001"/>
          </a:xfrm>
        </p:spPr>
        <p:txBody>
          <a:bodyPr/>
          <a:lstStyle/>
          <a:p>
            <a:pPr eaLnBrk="1" hangingPunct="1">
              <a:spcBef>
                <a:spcPct val="20000"/>
              </a:spcBef>
              <a:defRPr/>
            </a:pPr>
            <a:r>
              <a:rPr lang="en-US" sz="4000" i="1" dirty="0" smtClean="0">
                <a:solidFill>
                  <a:srgbClr val="003868"/>
                </a:solidFill>
                <a:latin typeface="Franklin Gothic Book" pitchFamily="34" charset="0"/>
                <a:ea typeface="+mn-ea"/>
                <a:cs typeface="+mn-cs"/>
              </a:rPr>
              <a:t>Services Offerings </a:t>
            </a:r>
          </a:p>
        </p:txBody>
      </p:sp>
      <p:graphicFrame>
        <p:nvGraphicFramePr>
          <p:cNvPr id="6" name="Table 5"/>
          <p:cNvGraphicFramePr>
            <a:graphicFrameLocks noGrp="1"/>
          </p:cNvGraphicFramePr>
          <p:nvPr/>
        </p:nvGraphicFramePr>
        <p:xfrm>
          <a:off x="285750" y="908050"/>
          <a:ext cx="8643940" cy="4608512"/>
        </p:xfrm>
        <a:graphic>
          <a:graphicData uri="http://schemas.openxmlformats.org/drawingml/2006/table">
            <a:tbl>
              <a:tblPr firstRow="1" bandRow="1">
                <a:tableStyleId>{21E4AEA4-8DFA-4A89-87EB-49C32662AFE0}</a:tableStyleId>
              </a:tblPr>
              <a:tblGrid>
                <a:gridCol w="2160985"/>
                <a:gridCol w="2160985"/>
                <a:gridCol w="2160985"/>
                <a:gridCol w="2160985"/>
              </a:tblGrid>
              <a:tr h="340651">
                <a:tc>
                  <a:txBody>
                    <a:bodyPr/>
                    <a:lstStyle/>
                    <a:p>
                      <a:r>
                        <a:rPr lang="en-US" sz="1300" kern="1200" dirty="0" smtClean="0">
                          <a:solidFill>
                            <a:schemeClr val="bg1"/>
                          </a:solidFill>
                          <a:latin typeface="Franklin Gothic Book" pitchFamily="34" charset="0"/>
                          <a:ea typeface="+mn-ea"/>
                          <a:cs typeface="Times New Roman" charset="0"/>
                        </a:rPr>
                        <a:t>Stage</a:t>
                      </a:r>
                      <a:r>
                        <a:rPr lang="en-US" sz="1300" kern="1200" dirty="0" smtClean="0">
                          <a:solidFill>
                            <a:srgbClr val="003366"/>
                          </a:solidFill>
                          <a:latin typeface="Franklin Gothic Book" pitchFamily="34" charset="0"/>
                          <a:ea typeface="+mn-ea"/>
                          <a:cs typeface="Times New Roman" charset="0"/>
                        </a:rPr>
                        <a:t> </a:t>
                      </a:r>
                      <a:endParaRPr lang="en-US" sz="1300" kern="1200" dirty="0">
                        <a:solidFill>
                          <a:srgbClr val="003366"/>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chemeClr val="bg1"/>
                          </a:solidFill>
                          <a:latin typeface="Franklin Gothic Book" pitchFamily="34" charset="0"/>
                          <a:ea typeface="+mn-ea"/>
                          <a:cs typeface="Times New Roman" charset="0"/>
                        </a:rPr>
                        <a:t>Javelin</a:t>
                      </a:r>
                      <a:r>
                        <a:rPr lang="en-US" sz="1300" kern="1200" dirty="0" smtClean="0">
                          <a:solidFill>
                            <a:srgbClr val="003366"/>
                          </a:solidFill>
                          <a:latin typeface="Franklin Gothic Book" pitchFamily="34" charset="0"/>
                          <a:ea typeface="+mn-ea"/>
                          <a:cs typeface="Times New Roman" charset="0"/>
                        </a:rPr>
                        <a:t> </a:t>
                      </a:r>
                      <a:r>
                        <a:rPr lang="en-US" sz="1300" kern="1200" dirty="0" smtClean="0">
                          <a:solidFill>
                            <a:schemeClr val="bg1"/>
                          </a:solidFill>
                          <a:latin typeface="Franklin Gothic Book" pitchFamily="34" charset="0"/>
                          <a:ea typeface="+mn-ea"/>
                          <a:cs typeface="Times New Roman" charset="0"/>
                        </a:rPr>
                        <a:t>Service</a:t>
                      </a:r>
                      <a:r>
                        <a:rPr lang="en-US" sz="1300" kern="1200" dirty="0" smtClean="0">
                          <a:solidFill>
                            <a:srgbClr val="003366"/>
                          </a:solidFill>
                          <a:latin typeface="Franklin Gothic Book" pitchFamily="34" charset="0"/>
                          <a:ea typeface="+mn-ea"/>
                          <a:cs typeface="Times New Roman" charset="0"/>
                        </a:rPr>
                        <a:t> </a:t>
                      </a:r>
                      <a:endParaRPr lang="en-US" sz="1300" kern="1200" dirty="0">
                        <a:solidFill>
                          <a:srgbClr val="003366"/>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chemeClr val="bg1"/>
                          </a:solidFill>
                          <a:latin typeface="Franklin Gothic Book" pitchFamily="34" charset="0"/>
                          <a:ea typeface="+mn-ea"/>
                          <a:cs typeface="Times New Roman" charset="0"/>
                        </a:rPr>
                        <a:t>For whom</a:t>
                      </a:r>
                      <a:endParaRPr lang="en-US" sz="1300" kern="1200" dirty="0">
                        <a:solidFill>
                          <a:schemeClr val="bg1"/>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chemeClr val="bg1"/>
                          </a:solidFill>
                          <a:latin typeface="Franklin Gothic Book" pitchFamily="34" charset="0"/>
                          <a:ea typeface="+mn-ea"/>
                          <a:cs typeface="Times New Roman" charset="0"/>
                        </a:rPr>
                        <a:t>Budget </a:t>
                      </a:r>
                      <a:endParaRPr lang="en-US" sz="1300" kern="1200" dirty="0">
                        <a:solidFill>
                          <a:schemeClr val="bg1"/>
                        </a:solidFill>
                        <a:latin typeface="Franklin Gothic Book" pitchFamily="34" charset="0"/>
                        <a:ea typeface="+mn-ea"/>
                        <a:cs typeface="Times New Roman" charset="0"/>
                      </a:endParaRPr>
                    </a:p>
                  </a:txBody>
                  <a:tcPr marL="91439" marR="91439" marT="43698" marB="43698"/>
                </a:tc>
              </a:tr>
              <a:tr h="792537">
                <a:tc>
                  <a:txBody>
                    <a:bodyPr/>
                    <a:lstStyle/>
                    <a:p>
                      <a:r>
                        <a:rPr lang="en-US" sz="1300" kern="1200" dirty="0" smtClean="0">
                          <a:solidFill>
                            <a:srgbClr val="003868"/>
                          </a:solidFill>
                          <a:latin typeface="Franklin Gothic Book" pitchFamily="34" charset="0"/>
                          <a:ea typeface="+mn-ea"/>
                          <a:cs typeface="Times New Roman" charset="0"/>
                        </a:rPr>
                        <a:t>Pre Feasibility</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Develop and simulate model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Parsons Brinckerhoff and  Xstrata Copper, Australia</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USD 5 billion</a:t>
                      </a:r>
                      <a:endParaRPr lang="en-US" sz="1300" kern="1200" dirty="0">
                        <a:solidFill>
                          <a:srgbClr val="003868"/>
                        </a:solidFill>
                        <a:latin typeface="Franklin Gothic Book" pitchFamily="34" charset="0"/>
                        <a:ea typeface="+mn-ea"/>
                        <a:cs typeface="Times New Roman" charset="0"/>
                      </a:endParaRPr>
                    </a:p>
                  </a:txBody>
                  <a:tcPr marL="91439" marR="91439" marT="43698" marB="43698"/>
                </a:tc>
              </a:tr>
              <a:tr h="587974">
                <a:tc>
                  <a:txBody>
                    <a:bodyPr/>
                    <a:lstStyle/>
                    <a:p>
                      <a:r>
                        <a:rPr lang="en-US" sz="1300" kern="1200" dirty="0" smtClean="0">
                          <a:solidFill>
                            <a:srgbClr val="003868"/>
                          </a:solidFill>
                          <a:latin typeface="Franklin Gothic Book" pitchFamily="34" charset="0"/>
                          <a:ea typeface="+mn-ea"/>
                          <a:cs typeface="Times New Roman" charset="0"/>
                        </a:rPr>
                        <a:t>Feasibility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Sensitivity analysis “what if”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BHP</a:t>
                      </a:r>
                      <a:r>
                        <a:rPr lang="en-US" sz="1300" kern="1200" baseline="0" dirty="0" smtClean="0">
                          <a:solidFill>
                            <a:srgbClr val="003868"/>
                          </a:solidFill>
                          <a:latin typeface="Franklin Gothic Book" pitchFamily="34" charset="0"/>
                          <a:ea typeface="+mn-ea"/>
                          <a:cs typeface="Times New Roman" charset="0"/>
                        </a:rPr>
                        <a:t>-Billiton Mitsubishi Alliance</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AUD 1 billion dollars,</a:t>
                      </a:r>
                      <a:r>
                        <a:rPr lang="en-US" sz="1300" kern="1200" baseline="0" dirty="0" smtClean="0">
                          <a:solidFill>
                            <a:srgbClr val="003868"/>
                          </a:solidFill>
                          <a:latin typeface="Franklin Gothic Book" pitchFamily="34" charset="0"/>
                          <a:ea typeface="+mn-ea"/>
                          <a:cs typeface="Times New Roman" charset="0"/>
                        </a:rPr>
                        <a:t> coal mining projects.</a:t>
                      </a:r>
                      <a:endParaRPr lang="en-US" sz="1300" kern="1200" dirty="0">
                        <a:solidFill>
                          <a:srgbClr val="003868"/>
                        </a:solidFill>
                        <a:latin typeface="Franklin Gothic Book" pitchFamily="34" charset="0"/>
                        <a:ea typeface="+mn-ea"/>
                        <a:cs typeface="Times New Roman" charset="0"/>
                      </a:endParaRPr>
                    </a:p>
                  </a:txBody>
                  <a:tcPr marL="91439" marR="91439" marT="43698" marB="43698"/>
                </a:tc>
              </a:tr>
              <a:tr h="839962">
                <a:tc>
                  <a:txBody>
                    <a:bodyPr/>
                    <a:lstStyle/>
                    <a:p>
                      <a:r>
                        <a:rPr lang="en-US" sz="1300" kern="1200" dirty="0" smtClean="0">
                          <a:solidFill>
                            <a:srgbClr val="003868"/>
                          </a:solidFill>
                          <a:latin typeface="Franklin Gothic Book" pitchFamily="34" charset="0"/>
                          <a:ea typeface="+mn-ea"/>
                          <a:cs typeface="Times New Roman" charset="0"/>
                        </a:rPr>
                        <a:t>Project Tender Process</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Develop time, resources and  $ baseline data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Adelaide Aqua for</a:t>
                      </a:r>
                      <a:r>
                        <a:rPr lang="en-US" sz="1300" kern="1200" baseline="0" dirty="0" smtClean="0">
                          <a:solidFill>
                            <a:srgbClr val="003868"/>
                          </a:solidFill>
                          <a:latin typeface="Franklin Gothic Book" pitchFamily="34" charset="0"/>
                          <a:ea typeface="+mn-ea"/>
                          <a:cs typeface="Times New Roman" charset="0"/>
                        </a:rPr>
                        <a:t> South Australia Water Desalination Project.</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AUD 1.2 billion dollars</a:t>
                      </a:r>
                      <a:endParaRPr lang="en-US" sz="1300" kern="1200" dirty="0">
                        <a:solidFill>
                          <a:srgbClr val="003868"/>
                        </a:solidFill>
                        <a:latin typeface="Franklin Gothic Book" pitchFamily="34" charset="0"/>
                        <a:ea typeface="+mn-ea"/>
                        <a:cs typeface="Times New Roman" charset="0"/>
                      </a:endParaRPr>
                    </a:p>
                  </a:txBody>
                  <a:tcPr marL="91439" marR="91439" marT="43698" marB="43698"/>
                </a:tc>
              </a:tr>
              <a:tr h="1023694">
                <a:tc>
                  <a:txBody>
                    <a:bodyPr/>
                    <a:lstStyle/>
                    <a:p>
                      <a:r>
                        <a:rPr lang="en-US" sz="1300" kern="1200" dirty="0" smtClean="0">
                          <a:solidFill>
                            <a:srgbClr val="003868"/>
                          </a:solidFill>
                          <a:latin typeface="Franklin Gothic Book" pitchFamily="34" charset="0"/>
                          <a:ea typeface="+mn-ea"/>
                          <a:cs typeface="Times New Roman" charset="0"/>
                        </a:rPr>
                        <a:t>Project Implementation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Project control progress monitoring and reporting</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err="1" smtClean="0">
                          <a:solidFill>
                            <a:srgbClr val="003868"/>
                          </a:solidFill>
                          <a:latin typeface="Franklin Gothic Book" pitchFamily="34" charset="0"/>
                          <a:ea typeface="+mn-ea"/>
                          <a:cs typeface="Times New Roman" charset="0"/>
                        </a:rPr>
                        <a:t>Baulderstone-Hornibrook</a:t>
                      </a:r>
                      <a:endParaRPr lang="en-US" sz="1300" kern="1200" dirty="0" smtClean="0">
                        <a:solidFill>
                          <a:srgbClr val="003868"/>
                        </a:solidFill>
                        <a:latin typeface="Franklin Gothic Book" pitchFamily="34" charset="0"/>
                        <a:ea typeface="+mn-ea"/>
                        <a:cs typeface="Times New Roman" charset="0"/>
                      </a:endParaRPr>
                    </a:p>
                    <a:p>
                      <a:r>
                        <a:rPr lang="en-US" sz="1300" kern="1200" dirty="0" smtClean="0">
                          <a:solidFill>
                            <a:srgbClr val="003868"/>
                          </a:solidFill>
                          <a:latin typeface="Franklin Gothic Book" pitchFamily="34" charset="0"/>
                          <a:ea typeface="+mn-ea"/>
                          <a:cs typeface="Times New Roman" charset="0"/>
                        </a:rPr>
                        <a:t>Contractors</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AUD 600 million – biggest single company awarded contract</a:t>
                      </a:r>
                      <a:r>
                        <a:rPr lang="en-US" sz="1300" kern="1200" baseline="0" dirty="0" smtClean="0">
                          <a:solidFill>
                            <a:srgbClr val="003868"/>
                          </a:solidFill>
                          <a:latin typeface="Franklin Gothic Book" pitchFamily="34" charset="0"/>
                          <a:ea typeface="+mn-ea"/>
                          <a:cs typeface="Times New Roman" charset="0"/>
                        </a:rPr>
                        <a:t> at this time in Australia</a:t>
                      </a:r>
                      <a:r>
                        <a:rPr lang="en-US" sz="1300" kern="1200" dirty="0" smtClean="0">
                          <a:solidFill>
                            <a:srgbClr val="003868"/>
                          </a:solidFill>
                          <a:latin typeface="Franklin Gothic Book" pitchFamily="34" charset="0"/>
                          <a:ea typeface="+mn-ea"/>
                          <a:cs typeface="Times New Roman" charset="0"/>
                        </a:rPr>
                        <a:t> </a:t>
                      </a:r>
                      <a:endParaRPr lang="en-US" sz="1300" kern="1200" dirty="0">
                        <a:solidFill>
                          <a:srgbClr val="003868"/>
                        </a:solidFill>
                        <a:latin typeface="Franklin Gothic Book" pitchFamily="34" charset="0"/>
                        <a:ea typeface="+mn-ea"/>
                        <a:cs typeface="Times New Roman" charset="0"/>
                      </a:endParaRPr>
                    </a:p>
                  </a:txBody>
                  <a:tcPr marL="91439" marR="91439" marT="43698" marB="43698"/>
                </a:tc>
              </a:tr>
              <a:tr h="1023694">
                <a:tc>
                  <a:txBody>
                    <a:bodyPr/>
                    <a:lstStyle/>
                    <a:p>
                      <a:r>
                        <a:rPr lang="en-US" sz="1300" kern="1200" dirty="0" smtClean="0">
                          <a:solidFill>
                            <a:srgbClr val="003868"/>
                          </a:solidFill>
                          <a:latin typeface="Franklin Gothic Book" pitchFamily="34" charset="0"/>
                          <a:ea typeface="+mn-ea"/>
                          <a:cs typeface="Times New Roman" charset="0"/>
                        </a:rPr>
                        <a:t>Project Maintenance</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Operation and maintenance scheduling and progress</a:t>
                      </a:r>
                      <a:r>
                        <a:rPr lang="en-US" sz="1300" kern="1200" baseline="0" dirty="0" smtClean="0">
                          <a:solidFill>
                            <a:srgbClr val="003868"/>
                          </a:solidFill>
                          <a:latin typeface="Franklin Gothic Book" pitchFamily="34" charset="0"/>
                          <a:ea typeface="+mn-ea"/>
                          <a:cs typeface="Times New Roman" charset="0"/>
                        </a:rPr>
                        <a:t> control</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Rail</a:t>
                      </a:r>
                      <a:r>
                        <a:rPr lang="en-US" sz="1300" kern="1200" baseline="0" dirty="0" smtClean="0">
                          <a:solidFill>
                            <a:srgbClr val="003868"/>
                          </a:solidFill>
                          <a:latin typeface="Franklin Gothic Book" pitchFamily="34" charset="0"/>
                          <a:ea typeface="+mn-ea"/>
                          <a:cs typeface="Times New Roman" charset="0"/>
                        </a:rPr>
                        <a:t> Infrastructure Corporation of NSW</a:t>
                      </a:r>
                      <a:endParaRPr lang="en-US" sz="1300" kern="1200" dirty="0">
                        <a:solidFill>
                          <a:srgbClr val="003868"/>
                        </a:solidFill>
                        <a:latin typeface="Franklin Gothic Book" pitchFamily="34" charset="0"/>
                        <a:ea typeface="+mn-ea"/>
                        <a:cs typeface="Times New Roman" charset="0"/>
                      </a:endParaRPr>
                    </a:p>
                  </a:txBody>
                  <a:tcPr marL="91439" marR="91439" marT="43698" marB="43698"/>
                </a:tc>
                <a:tc>
                  <a:txBody>
                    <a:bodyPr/>
                    <a:lstStyle/>
                    <a:p>
                      <a:r>
                        <a:rPr lang="en-US" sz="1300" kern="1200" dirty="0" smtClean="0">
                          <a:solidFill>
                            <a:srgbClr val="003868"/>
                          </a:solidFill>
                          <a:latin typeface="Franklin Gothic Book" pitchFamily="34" charset="0"/>
                          <a:ea typeface="+mn-ea"/>
                          <a:cs typeface="Times New Roman" charset="0"/>
                        </a:rPr>
                        <a:t>Over AUD 1 Billion per annum approximately</a:t>
                      </a:r>
                      <a:r>
                        <a:rPr lang="en-US" sz="1300" kern="1200" baseline="0" dirty="0" smtClean="0">
                          <a:solidFill>
                            <a:srgbClr val="003868"/>
                          </a:solidFill>
                          <a:latin typeface="Franklin Gothic Book" pitchFamily="34" charset="0"/>
                          <a:ea typeface="+mn-ea"/>
                          <a:cs typeface="Times New Roman" charset="0"/>
                        </a:rPr>
                        <a:t> 2000 projects of routine maintenance</a:t>
                      </a:r>
                      <a:endParaRPr lang="en-US" sz="1300" kern="1200" dirty="0">
                        <a:solidFill>
                          <a:srgbClr val="003868"/>
                        </a:solidFill>
                        <a:latin typeface="Franklin Gothic Book" pitchFamily="34" charset="0"/>
                        <a:ea typeface="+mn-ea"/>
                        <a:cs typeface="Times New Roman" charset="0"/>
                      </a:endParaRPr>
                    </a:p>
                  </a:txBody>
                  <a:tcPr marL="91439" marR="91439" marT="43698" marB="43698"/>
                </a:tc>
              </a:tr>
            </a:tbl>
          </a:graphicData>
        </a:graphic>
      </p:graphicFrame>
      <p:sp>
        <p:nvSpPr>
          <p:cNvPr id="6184" name="TextBox 6"/>
          <p:cNvSpPr txBox="1">
            <a:spLocks noChangeArrowheads="1"/>
          </p:cNvSpPr>
          <p:nvPr/>
        </p:nvSpPr>
        <p:spPr bwMode="auto">
          <a:xfrm>
            <a:off x="214313" y="5786438"/>
            <a:ext cx="86439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400">
                <a:solidFill>
                  <a:srgbClr val="F19814"/>
                </a:solidFill>
                <a:latin typeface="Franklin Gothic Book" pitchFamily="34" charset="0"/>
                <a:cs typeface="Times New Roman" pitchFamily="18" charset="0"/>
              </a:rPr>
              <a:t>“Simple and logical Javelin programs helped us to win a major Expert Determination, by demonstrating delays and entitlement to extension of time. The analytical strength of the programs was an important factor in convincing the Expert that we had in fact been delayed and were entitled to the claim and subsequent recovery of costs."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285750"/>
            <a:ext cx="7772400" cy="1143000"/>
          </a:xfrm>
        </p:spPr>
        <p:txBody>
          <a:bodyPr/>
          <a:lstStyle/>
          <a:p>
            <a:pPr eaLnBrk="1" hangingPunct="1">
              <a:spcBef>
                <a:spcPct val="20000"/>
              </a:spcBef>
              <a:defRPr/>
            </a:pPr>
            <a:r>
              <a:rPr lang="en-US" sz="4000" i="1" dirty="0" smtClean="0">
                <a:solidFill>
                  <a:srgbClr val="003868"/>
                </a:solidFill>
                <a:latin typeface="Franklin Gothic Book" pitchFamily="34" charset="0"/>
                <a:ea typeface="+mn-ea"/>
                <a:cs typeface="+mn-cs"/>
              </a:rPr>
              <a:t>Confidence in Javelin </a:t>
            </a:r>
          </a:p>
        </p:txBody>
      </p:sp>
      <p:sp>
        <p:nvSpPr>
          <p:cNvPr id="3" name="Content Placeholder 2"/>
          <p:cNvSpPr>
            <a:spLocks noGrp="1"/>
          </p:cNvSpPr>
          <p:nvPr>
            <p:ph idx="1"/>
          </p:nvPr>
        </p:nvSpPr>
        <p:spPr>
          <a:xfrm>
            <a:off x="728663" y="1484313"/>
            <a:ext cx="7772400" cy="4321175"/>
          </a:xfrm>
        </p:spPr>
        <p:txBody>
          <a:bodyPr/>
          <a:lstStyle/>
          <a:p>
            <a:pPr marL="0" indent="0" eaLnBrk="1" hangingPunct="1">
              <a:defRPr/>
            </a:pPr>
            <a:r>
              <a:rPr lang="en-US" sz="2800" i="1" dirty="0" smtClean="0">
                <a:solidFill>
                  <a:srgbClr val="003868"/>
                </a:solidFill>
                <a:latin typeface="Franklin Gothic Book" pitchFamily="34" charset="0"/>
              </a:rPr>
              <a:t>Javelin is boutique consulting service </a:t>
            </a:r>
          </a:p>
          <a:p>
            <a:pPr marL="0" indent="0" eaLnBrk="1" hangingPunct="1">
              <a:defRPr/>
            </a:pPr>
            <a:r>
              <a:rPr lang="en-US" sz="2800" i="1" dirty="0" smtClean="0">
                <a:solidFill>
                  <a:srgbClr val="003868"/>
                </a:solidFill>
                <a:latin typeface="Franklin Gothic Book" pitchFamily="34" charset="0"/>
              </a:rPr>
              <a:t>Professional planners, schedulers, cost controllers, risk engineers  </a:t>
            </a:r>
          </a:p>
          <a:p>
            <a:pPr marL="0" indent="0" eaLnBrk="1" hangingPunct="1">
              <a:defRPr/>
            </a:pPr>
            <a:r>
              <a:rPr lang="en-US" sz="2800" i="1" dirty="0" smtClean="0">
                <a:solidFill>
                  <a:srgbClr val="003868"/>
                </a:solidFill>
                <a:latin typeface="Franklin Gothic Book" pitchFamily="34" charset="0"/>
              </a:rPr>
              <a:t>Over 20 years of experience</a:t>
            </a:r>
          </a:p>
          <a:p>
            <a:pPr marL="0" indent="0" eaLnBrk="1" hangingPunct="1">
              <a:defRPr/>
            </a:pPr>
            <a:r>
              <a:rPr lang="en-US" sz="2800" i="1" dirty="0" smtClean="0">
                <a:solidFill>
                  <a:srgbClr val="003868"/>
                </a:solidFill>
                <a:latin typeface="Franklin Gothic Book" pitchFamily="34" charset="0"/>
              </a:rPr>
              <a:t>International experience</a:t>
            </a:r>
          </a:p>
          <a:p>
            <a:pPr marL="0" indent="0" eaLnBrk="1" hangingPunct="1">
              <a:defRPr/>
            </a:pPr>
            <a:r>
              <a:rPr lang="en-US" sz="2800" i="1" dirty="0" smtClean="0">
                <a:solidFill>
                  <a:srgbClr val="003868"/>
                </a:solidFill>
                <a:latin typeface="Franklin Gothic Book" pitchFamily="34" charset="0"/>
              </a:rPr>
              <a:t>Range of industrial, government, defense, communication, building and other projects </a:t>
            </a:r>
          </a:p>
          <a:p>
            <a:pPr marL="0" indent="0" eaLnBrk="1" hangingPunct="1">
              <a:defRPr/>
            </a:pPr>
            <a:r>
              <a:rPr lang="en-US" sz="2800" i="1" dirty="0" smtClean="0">
                <a:solidFill>
                  <a:srgbClr val="003868"/>
                </a:solidFill>
                <a:latin typeface="Franklin Gothic Book" pitchFamily="34" charset="0"/>
              </a:rPr>
              <a:t>Cost effective choice of on-site or off-site work </a:t>
            </a:r>
          </a:p>
          <a:p>
            <a:pPr eaLnBrk="1" hangingPunct="1">
              <a:defRPr/>
            </a:pPr>
            <a:endParaRPr lang="en-US" sz="2000" dirty="0" smtClean="0">
              <a:solidFill>
                <a:srgbClr val="003868"/>
              </a:solidFill>
            </a:endParaRPr>
          </a:p>
        </p:txBody>
      </p:sp>
      <p:sp>
        <p:nvSpPr>
          <p:cNvPr id="7172" name="TextBox 5"/>
          <p:cNvSpPr txBox="1">
            <a:spLocks noChangeArrowheads="1"/>
          </p:cNvSpPr>
          <p:nvPr/>
        </p:nvSpPr>
        <p:spPr bwMode="auto">
          <a:xfrm>
            <a:off x="214313" y="5857875"/>
            <a:ext cx="86439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AU" altLang="en-US" sz="1400">
                <a:solidFill>
                  <a:srgbClr val="F19814"/>
                </a:solidFill>
                <a:latin typeface="Franklin Gothic Book" pitchFamily="34" charset="0"/>
                <a:cs typeface="Times New Roman" pitchFamily="18" charset="0"/>
              </a:rPr>
              <a:t>The clarity and integration of these programs was a significant factor in securing the project and successfully developing the broader project planning essential for achieving completion on budget and 6 months ahead of schedule.“</a:t>
            </a:r>
            <a:endParaRPr lang="en-US" altLang="en-US" sz="1400">
              <a:solidFill>
                <a:srgbClr val="F19814"/>
              </a:solidFill>
              <a:latin typeface="Franklin Gothic Book"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194" name="Object 3"/>
          <p:cNvGraphicFramePr>
            <a:graphicFrameLocks noChangeAspect="1"/>
          </p:cNvGraphicFramePr>
          <p:nvPr/>
        </p:nvGraphicFramePr>
        <p:xfrm>
          <a:off x="1752600" y="228600"/>
          <a:ext cx="5486400" cy="765175"/>
        </p:xfrm>
        <a:graphic>
          <a:graphicData uri="http://schemas.openxmlformats.org/presentationml/2006/ole">
            <mc:AlternateContent xmlns:mc="http://schemas.openxmlformats.org/markup-compatibility/2006">
              <mc:Choice xmlns:v="urn:schemas-microsoft-com:vml" Requires="v">
                <p:oleObj spid="_x0000_s8197" name="Photo Editor Photo" r:id="rId4" imgW="24577931" imgH="3428571" progId="MSPhotoEd.3">
                  <p:embed/>
                </p:oleObj>
              </mc:Choice>
              <mc:Fallback>
                <p:oleObj name="Photo Editor Photo" r:id="rId4" imgW="24577931" imgH="3428571"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28600"/>
                        <a:ext cx="5486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Rectangle 6"/>
          <p:cNvSpPr>
            <a:spLocks noChangeArrowheads="1"/>
          </p:cNvSpPr>
          <p:nvPr/>
        </p:nvSpPr>
        <p:spPr bwMode="auto">
          <a:xfrm>
            <a:off x="565150" y="1484313"/>
            <a:ext cx="7632700" cy="391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2800" b="1">
                <a:solidFill>
                  <a:srgbClr val="003868"/>
                </a:solidFill>
                <a:latin typeface="Franklin Gothic Book" pitchFamily="34" charset="0"/>
                <a:cs typeface="Times New Roman" pitchFamily="18" charset="0"/>
              </a:rPr>
              <a:t>We always focus on project and customise design to the project standards.</a:t>
            </a:r>
          </a:p>
          <a:p>
            <a:pPr lvl="1" eaLnBrk="1" hangingPunct="1">
              <a:spcBef>
                <a:spcPct val="50000"/>
              </a:spcBef>
            </a:pPr>
            <a:r>
              <a:rPr lang="en-US" altLang="en-US" sz="2400" i="1">
                <a:solidFill>
                  <a:srgbClr val="003868"/>
                </a:solidFill>
                <a:latin typeface="Franklin Gothic Book" pitchFamily="34" charset="0"/>
                <a:cs typeface="Times New Roman" pitchFamily="18" charset="0"/>
              </a:rPr>
              <a:t>Design the project control system</a:t>
            </a:r>
          </a:p>
          <a:p>
            <a:pPr lvl="1" eaLnBrk="1" hangingPunct="1">
              <a:spcBef>
                <a:spcPct val="50000"/>
              </a:spcBef>
            </a:pPr>
            <a:r>
              <a:rPr lang="en-US" altLang="en-US" sz="2400" i="1">
                <a:solidFill>
                  <a:srgbClr val="003868"/>
                </a:solidFill>
                <a:latin typeface="Franklin Gothic Book" pitchFamily="34" charset="0"/>
                <a:cs typeface="Times New Roman" pitchFamily="18" charset="0"/>
              </a:rPr>
              <a:t>Monitor and analyse project performance</a:t>
            </a:r>
          </a:p>
          <a:p>
            <a:pPr lvl="1" eaLnBrk="1" hangingPunct="1">
              <a:spcBef>
                <a:spcPct val="50000"/>
              </a:spcBef>
            </a:pPr>
            <a:r>
              <a:rPr lang="en-US" altLang="en-US" sz="2400" i="1">
                <a:solidFill>
                  <a:srgbClr val="003868"/>
                </a:solidFill>
                <a:latin typeface="Franklin Gothic Book" pitchFamily="34" charset="0"/>
                <a:cs typeface="Times New Roman" pitchFamily="18" charset="0"/>
              </a:rPr>
              <a:t>Custom design reports to standards and requirements of the projects </a:t>
            </a:r>
          </a:p>
          <a:p>
            <a:pPr lvl="1" eaLnBrk="1" hangingPunct="1">
              <a:spcBef>
                <a:spcPct val="50000"/>
              </a:spcBef>
            </a:pPr>
            <a:r>
              <a:rPr lang="en-US" altLang="en-US" sz="2400" i="1">
                <a:solidFill>
                  <a:srgbClr val="003868"/>
                </a:solidFill>
                <a:latin typeface="Franklin Gothic Book" pitchFamily="34" charset="0"/>
                <a:cs typeface="Times New Roman" pitchFamily="18" charset="0"/>
              </a:rPr>
              <a:t>Provide regular updates for informed decision-making process</a:t>
            </a:r>
          </a:p>
        </p:txBody>
      </p:sp>
      <p:sp>
        <p:nvSpPr>
          <p:cNvPr id="8196" name="TextBox 29"/>
          <p:cNvSpPr txBox="1">
            <a:spLocks noChangeArrowheads="1"/>
          </p:cNvSpPr>
          <p:nvPr/>
        </p:nvSpPr>
        <p:spPr bwMode="auto">
          <a:xfrm>
            <a:off x="142875" y="5929313"/>
            <a:ext cx="878681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600">
                <a:solidFill>
                  <a:srgbClr val="F19814"/>
                </a:solidFill>
                <a:latin typeface="Franklin Gothic Book" pitchFamily="34" charset="0"/>
              </a:rPr>
              <a:t>“</a:t>
            </a:r>
            <a:r>
              <a:rPr lang="en-US" altLang="en-US" sz="1400">
                <a:solidFill>
                  <a:srgbClr val="F19814"/>
                </a:solidFill>
                <a:latin typeface="Franklin Gothic Book" pitchFamily="34" charset="0"/>
                <a:cs typeface="Times New Roman" pitchFamily="18" charset="0"/>
              </a:rPr>
              <a:t>Javelin has excellent understanding of Planning and Scheduling principles and applications, with complementary depth of understanding of variety of tools and an outstanding ability to apply them quickly and efficiently to benefit of project planning and control."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49288" y="476250"/>
            <a:ext cx="7772400" cy="1143000"/>
          </a:xfrm>
        </p:spPr>
        <p:txBody>
          <a:bodyPr/>
          <a:lstStyle/>
          <a:p>
            <a:pPr eaLnBrk="1" hangingPunct="1">
              <a:spcBef>
                <a:spcPct val="20000"/>
              </a:spcBef>
              <a:defRPr/>
            </a:pPr>
            <a:r>
              <a:rPr lang="en-US" sz="4000" i="1" dirty="0" smtClean="0">
                <a:solidFill>
                  <a:srgbClr val="003868"/>
                </a:solidFill>
                <a:latin typeface="Franklin Gothic Book" pitchFamily="34" charset="0"/>
                <a:ea typeface="+mn-ea"/>
                <a:cs typeface="+mn-cs"/>
              </a:rPr>
              <a:t>Other services we have provided for projects</a:t>
            </a:r>
          </a:p>
        </p:txBody>
      </p:sp>
      <p:sp>
        <p:nvSpPr>
          <p:cNvPr id="9219" name="TextBox 28"/>
          <p:cNvSpPr txBox="1">
            <a:spLocks noChangeArrowheads="1"/>
          </p:cNvSpPr>
          <p:nvPr/>
        </p:nvSpPr>
        <p:spPr bwMode="auto">
          <a:xfrm>
            <a:off x="755650" y="1844675"/>
            <a:ext cx="7959725"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US" altLang="en-US" sz="2400" i="1">
                <a:solidFill>
                  <a:srgbClr val="003868"/>
                </a:solidFill>
                <a:latin typeface="Franklin Gothic Book" pitchFamily="34" charset="0"/>
              </a:rPr>
              <a:t>Systems analysis </a:t>
            </a:r>
          </a:p>
          <a:p>
            <a:pPr eaLnBrk="1" hangingPunct="1">
              <a:buFontTx/>
              <a:buNone/>
            </a:pPr>
            <a:r>
              <a:rPr lang="en-US" altLang="en-US" sz="2400" i="1">
                <a:solidFill>
                  <a:srgbClr val="003868"/>
                </a:solidFill>
                <a:latin typeface="Franklin Gothic Book" pitchFamily="34" charset="0"/>
              </a:rPr>
              <a:t>Audit of project plans</a:t>
            </a:r>
          </a:p>
          <a:p>
            <a:pPr eaLnBrk="1" hangingPunct="1">
              <a:buFontTx/>
              <a:buNone/>
            </a:pPr>
            <a:r>
              <a:rPr lang="en-US" altLang="en-US" sz="2400" i="1">
                <a:solidFill>
                  <a:srgbClr val="003868"/>
                </a:solidFill>
                <a:latin typeface="Franklin Gothic Book" pitchFamily="34" charset="0"/>
              </a:rPr>
              <a:t>Risk range analysis </a:t>
            </a:r>
          </a:p>
          <a:p>
            <a:pPr eaLnBrk="1" hangingPunct="1">
              <a:buFontTx/>
              <a:buNone/>
            </a:pPr>
            <a:r>
              <a:rPr lang="en-US" altLang="en-US" sz="2400" i="1">
                <a:solidFill>
                  <a:srgbClr val="003868"/>
                </a:solidFill>
                <a:latin typeface="Franklin Gothic Book" pitchFamily="34" charset="0"/>
              </a:rPr>
              <a:t>Trouble shooting </a:t>
            </a:r>
          </a:p>
          <a:p>
            <a:pPr eaLnBrk="1" hangingPunct="1">
              <a:buFontTx/>
              <a:buNone/>
            </a:pPr>
            <a:r>
              <a:rPr lang="en-US" altLang="en-US" sz="2400" i="1">
                <a:solidFill>
                  <a:srgbClr val="003868"/>
                </a:solidFill>
                <a:latin typeface="Franklin Gothic Book" pitchFamily="34" charset="0"/>
              </a:rPr>
              <a:t>Dynamic modelling </a:t>
            </a:r>
          </a:p>
          <a:p>
            <a:pPr eaLnBrk="1" hangingPunct="1">
              <a:buFontTx/>
              <a:buNone/>
            </a:pPr>
            <a:r>
              <a:rPr lang="en-US" altLang="en-US" sz="2400" i="1">
                <a:solidFill>
                  <a:srgbClr val="003868"/>
                </a:solidFill>
                <a:latin typeface="Franklin Gothic Book" pitchFamily="34" charset="0"/>
              </a:rPr>
              <a:t>Litigation support</a:t>
            </a:r>
          </a:p>
          <a:p>
            <a:pPr eaLnBrk="1" hangingPunct="1">
              <a:buFontTx/>
              <a:buNone/>
            </a:pPr>
            <a:r>
              <a:rPr lang="en-US" altLang="en-US" sz="2400" i="1">
                <a:solidFill>
                  <a:srgbClr val="003868"/>
                </a:solidFill>
                <a:latin typeface="Franklin Gothic Book" pitchFamily="34" charset="0"/>
              </a:rPr>
              <a:t>Claims support </a:t>
            </a:r>
          </a:p>
          <a:p>
            <a:pPr eaLnBrk="1" hangingPunct="1">
              <a:buFontTx/>
              <a:buNone/>
            </a:pPr>
            <a:r>
              <a:rPr lang="en-US" altLang="en-US" sz="2400" i="1">
                <a:solidFill>
                  <a:srgbClr val="003868"/>
                </a:solidFill>
                <a:latin typeface="Franklin Gothic Book" pitchFamily="34" charset="0"/>
              </a:rPr>
              <a:t>Forensic analysis of project performance  </a:t>
            </a:r>
          </a:p>
        </p:txBody>
      </p:sp>
      <p:sp>
        <p:nvSpPr>
          <p:cNvPr id="9220" name="TextBox 29"/>
          <p:cNvSpPr txBox="1">
            <a:spLocks noChangeArrowheads="1"/>
          </p:cNvSpPr>
          <p:nvPr/>
        </p:nvSpPr>
        <p:spPr bwMode="auto">
          <a:xfrm>
            <a:off x="142875" y="5929313"/>
            <a:ext cx="878681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1600">
                <a:solidFill>
                  <a:srgbClr val="F19814"/>
                </a:solidFill>
                <a:latin typeface="Franklin Gothic Book" pitchFamily="34" charset="0"/>
              </a:rPr>
              <a:t>“</a:t>
            </a:r>
            <a:r>
              <a:rPr lang="en-US" altLang="en-US" sz="1400">
                <a:solidFill>
                  <a:srgbClr val="F19814"/>
                </a:solidFill>
                <a:latin typeface="Franklin Gothic Book" pitchFamily="34" charset="0"/>
                <a:cs typeface="Times New Roman" pitchFamily="18" charset="0"/>
              </a:rPr>
              <a:t>Javelin has excellent understanding of Planning and Scheduling principles and applications, with complementary depth of understanding of variety of tools and an outstanding ability to apply them quickly and efficiently to benefit of project planning and control."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242" name="Object 3"/>
          <p:cNvGraphicFramePr>
            <a:graphicFrameLocks noChangeAspect="1"/>
          </p:cNvGraphicFramePr>
          <p:nvPr/>
        </p:nvGraphicFramePr>
        <p:xfrm>
          <a:off x="1752600" y="228600"/>
          <a:ext cx="5486400" cy="765175"/>
        </p:xfrm>
        <a:graphic>
          <a:graphicData uri="http://schemas.openxmlformats.org/presentationml/2006/ole">
            <mc:AlternateContent xmlns:mc="http://schemas.openxmlformats.org/markup-compatibility/2006">
              <mc:Choice xmlns:v="urn:schemas-microsoft-com:vml" Requires="v">
                <p:oleObj spid="_x0000_s10245" name="Photo Editor Photo" r:id="rId4" imgW="24577931" imgH="3428571" progId="MSPhotoEd.3">
                  <p:embed/>
                </p:oleObj>
              </mc:Choice>
              <mc:Fallback>
                <p:oleObj name="Photo Editor Photo" r:id="rId4" imgW="24577931" imgH="3428571" progId="MSPhotoEd.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28600"/>
                        <a:ext cx="5486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3" name="Rectangle 9"/>
          <p:cNvSpPr>
            <a:spLocks noGrp="1" noChangeArrowheads="1"/>
          </p:cNvSpPr>
          <p:nvPr>
            <p:ph type="title"/>
          </p:nvPr>
        </p:nvSpPr>
        <p:spPr>
          <a:xfrm>
            <a:off x="395288" y="2349500"/>
            <a:ext cx="8258175" cy="2519363"/>
          </a:xfrm>
        </p:spPr>
        <p:txBody>
          <a:bodyPr/>
          <a:lstStyle/>
          <a:p>
            <a:pPr eaLnBrk="1" hangingPunct="1">
              <a:defRPr/>
            </a:pPr>
            <a:r>
              <a:rPr lang="en-AU" altLang="en-US" sz="3600" b="1" dirty="0" smtClean="0">
                <a:solidFill>
                  <a:srgbClr val="003868"/>
                </a:solidFill>
                <a:latin typeface="Franklin Gothic Book" pitchFamily="34" charset="0"/>
              </a:rPr>
              <a:t>Please contact us for obligation free</a:t>
            </a:r>
            <a:br>
              <a:rPr lang="en-AU" altLang="en-US" sz="3600" b="1" dirty="0" smtClean="0">
                <a:solidFill>
                  <a:srgbClr val="003868"/>
                </a:solidFill>
                <a:latin typeface="Franklin Gothic Book" pitchFamily="34" charset="0"/>
              </a:rPr>
            </a:br>
            <a:r>
              <a:rPr lang="en-AU" altLang="en-US" sz="3600" b="1" dirty="0" smtClean="0">
                <a:solidFill>
                  <a:srgbClr val="003868"/>
                </a:solidFill>
                <a:latin typeface="Franklin Gothic Book" pitchFamily="34" charset="0"/>
              </a:rPr>
              <a:t>advise or quotation</a:t>
            </a:r>
            <a:br>
              <a:rPr lang="en-AU" altLang="en-US" sz="3600" b="1" dirty="0" smtClean="0">
                <a:solidFill>
                  <a:srgbClr val="003868"/>
                </a:solidFill>
                <a:latin typeface="Franklin Gothic Book" pitchFamily="34" charset="0"/>
              </a:rPr>
            </a:br>
            <a:r>
              <a:rPr lang="en-AU" altLang="en-US" sz="3600" b="1" dirty="0">
                <a:solidFill>
                  <a:srgbClr val="003868"/>
                </a:solidFill>
                <a:latin typeface="Franklin Gothic Book" pitchFamily="34" charset="0"/>
              </a:rPr>
              <a:t/>
            </a:r>
            <a:br>
              <a:rPr lang="en-AU" altLang="en-US" sz="3600" b="1" dirty="0">
                <a:solidFill>
                  <a:srgbClr val="003868"/>
                </a:solidFill>
                <a:latin typeface="Franklin Gothic Book" pitchFamily="34" charset="0"/>
              </a:rPr>
            </a:br>
            <a:r>
              <a:rPr lang="en-AU" altLang="en-US" sz="1800" dirty="0" smtClean="0">
                <a:solidFill>
                  <a:schemeClr val="accent2">
                    <a:lumMod val="75000"/>
                  </a:schemeClr>
                </a:solidFill>
                <a:latin typeface="Franklin Gothic Book" pitchFamily="34" charset="0"/>
                <a:hlinkClick r:id="rId6"/>
              </a:rPr>
              <a:t>http://www.javelinassociates.com/contact-us/</a:t>
            </a:r>
            <a:r>
              <a:rPr lang="en-AU" altLang="en-US" sz="1800" dirty="0" smtClean="0">
                <a:solidFill>
                  <a:schemeClr val="accent2">
                    <a:lumMod val="75000"/>
                  </a:schemeClr>
                </a:solidFill>
                <a:latin typeface="Franklin Gothic Book" pitchFamily="34" charset="0"/>
              </a:rPr>
              <a:t> </a:t>
            </a:r>
            <a:r>
              <a:rPr lang="en-AU" altLang="en-US" sz="3600" b="1" dirty="0" smtClean="0">
                <a:solidFill>
                  <a:schemeClr val="accent2">
                    <a:lumMod val="75000"/>
                  </a:schemeClr>
                </a:solidFill>
                <a:latin typeface="Franklin Gothic Book" pitchFamily="34" charset="0"/>
              </a:rPr>
              <a:t/>
            </a:r>
            <a:br>
              <a:rPr lang="en-AU" altLang="en-US" sz="3600" b="1" dirty="0" smtClean="0">
                <a:solidFill>
                  <a:schemeClr val="accent2">
                    <a:lumMod val="75000"/>
                  </a:schemeClr>
                </a:solidFill>
                <a:latin typeface="Franklin Gothic Book" pitchFamily="34" charset="0"/>
              </a:rPr>
            </a:br>
            <a:endParaRPr lang="en-AU" altLang="en-US" sz="3600" b="1" dirty="0" smtClean="0">
              <a:solidFill>
                <a:schemeClr val="accent2">
                  <a:lumMod val="75000"/>
                </a:schemeClr>
              </a:solidFill>
              <a:latin typeface="Franklin Gothic Book" pitchFamily="34" charset="0"/>
            </a:endParaRPr>
          </a:p>
        </p:txBody>
      </p:sp>
      <p:sp>
        <p:nvSpPr>
          <p:cNvPr id="10244" name="Rectangle 3"/>
          <p:cNvSpPr>
            <a:spLocks noGrp="1" noChangeArrowheads="1"/>
          </p:cNvSpPr>
          <p:nvPr>
            <p:ph type="ftr" sz="quarter" idx="11"/>
          </p:nvPr>
        </p:nvSpPr>
        <p:spPr>
          <a:xfrm>
            <a:off x="285750" y="5373688"/>
            <a:ext cx="8572500" cy="1341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Times New Roman" pitchFamily="18" charset="0"/>
              </a:defRPr>
            </a:lvl1pPr>
            <a:lvl2pPr marL="742950" indent="-285750" algn="l" eaLnBrk="0" hangingPunct="0">
              <a:spcBef>
                <a:spcPct val="20000"/>
              </a:spcBef>
              <a:buChar char="–"/>
              <a:defRPr sz="2800">
                <a:solidFill>
                  <a:schemeClr val="tx1"/>
                </a:solidFill>
                <a:latin typeface="Times New Roman" pitchFamily="18" charset="0"/>
              </a:defRPr>
            </a:lvl2pPr>
            <a:lvl3pPr marL="1143000" indent="-228600" algn="l" eaLnBrk="0" hangingPunct="0">
              <a:spcBef>
                <a:spcPct val="20000"/>
              </a:spcBef>
              <a:buChar char="•"/>
              <a:defRPr sz="2400">
                <a:solidFill>
                  <a:schemeClr val="tx1"/>
                </a:solidFill>
                <a:latin typeface="Times New Roman" pitchFamily="18" charset="0"/>
              </a:defRPr>
            </a:lvl3pPr>
            <a:lvl4pPr marL="1600200" indent="-228600" algn="l" eaLnBrk="0" hangingPunct="0">
              <a:spcBef>
                <a:spcPct val="20000"/>
              </a:spcBef>
              <a:buChar char="–"/>
              <a:defRPr sz="2000">
                <a:solidFill>
                  <a:schemeClr val="tx1"/>
                </a:solidFill>
                <a:latin typeface="Times New Roman" pitchFamily="18" charset="0"/>
              </a:defRPr>
            </a:lvl4pPr>
            <a:lvl5pPr marL="2057400" indent="-228600" algn="l"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buFontTx/>
              <a:buNone/>
            </a:pPr>
            <a:r>
              <a:rPr lang="en-AU" altLang="en-US" sz="2800" smtClean="0">
                <a:solidFill>
                  <a:srgbClr val="F19814"/>
                </a:solidFill>
                <a:latin typeface="Franklin Gothic Book" pitchFamily="34" charset="0"/>
              </a:rPr>
              <a:t>“Business Confidence through Planning”</a:t>
            </a:r>
          </a:p>
          <a:p>
            <a:pPr algn="ctr" eaLnBrk="1" hangingPunct="1">
              <a:buFontTx/>
              <a:buNone/>
            </a:pPr>
            <a:r>
              <a:rPr lang="en-AU" altLang="en-US" sz="2800" smtClean="0">
                <a:solidFill>
                  <a:srgbClr val="F19814"/>
                </a:solidFill>
                <a:latin typeface="Franklin Gothic Book" pitchFamily="34" charset="0"/>
              </a:rPr>
              <a:t>“Planning for business confidence”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66"/>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rgbClr val="000066"/>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2941</TotalTime>
  <Words>1177</Words>
  <Application>Microsoft Office PowerPoint</Application>
  <PresentationFormat>On-screen Show (4:3)</PresentationFormat>
  <Paragraphs>149</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Times New Roman</vt:lpstr>
      <vt:lpstr>Arial</vt:lpstr>
      <vt:lpstr>Franklin Gothic Book</vt:lpstr>
      <vt:lpstr>Default Design</vt:lpstr>
      <vt:lpstr>Microsoft Photo Editor 3.0 Photo</vt:lpstr>
      <vt:lpstr>PowerPoint Presentation</vt:lpstr>
      <vt:lpstr>Contents </vt:lpstr>
      <vt:lpstr>PowerPoint Presentation</vt:lpstr>
      <vt:lpstr>Problems and Javelin Solutions </vt:lpstr>
      <vt:lpstr>Services Offerings </vt:lpstr>
      <vt:lpstr>Confidence in Javelin </vt:lpstr>
      <vt:lpstr>PowerPoint Presentation</vt:lpstr>
      <vt:lpstr>Other services we have provided for projects</vt:lpstr>
      <vt:lpstr>Please contact us for obligation free advise or quotation  http://www.javelinassociates.com/contact-us/  </vt:lpstr>
    </vt:vector>
  </TitlesOfParts>
  <Company>Dell Computer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Project Control System</dc:title>
  <dc:creator>Preferred Customer</dc:creator>
  <cp:lastModifiedBy>XPS15</cp:lastModifiedBy>
  <cp:revision>230</cp:revision>
  <dcterms:created xsi:type="dcterms:W3CDTF">2002-10-04T00:03:04Z</dcterms:created>
  <dcterms:modified xsi:type="dcterms:W3CDTF">2014-01-24T08:58:54Z</dcterms:modified>
</cp:coreProperties>
</file>